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672" r:id="rId2"/>
    <p:sldMasterId id="2147483690" r:id="rId3"/>
  </p:sldMasterIdLst>
  <p:notesMasterIdLst>
    <p:notesMasterId r:id="rId19"/>
  </p:notesMasterIdLst>
  <p:sldIdLst>
    <p:sldId id="317" r:id="rId4"/>
    <p:sldId id="299" r:id="rId5"/>
    <p:sldId id="300" r:id="rId6"/>
    <p:sldId id="304" r:id="rId7"/>
    <p:sldId id="302" r:id="rId8"/>
    <p:sldId id="305" r:id="rId9"/>
    <p:sldId id="307" r:id="rId10"/>
    <p:sldId id="308" r:id="rId11"/>
    <p:sldId id="309" r:id="rId12"/>
    <p:sldId id="319" r:id="rId13"/>
    <p:sldId id="315" r:id="rId14"/>
    <p:sldId id="312" r:id="rId15"/>
    <p:sldId id="313" r:id="rId16"/>
    <p:sldId id="314" r:id="rId17"/>
    <p:sldId id="31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13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605B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84" autoAdjust="0"/>
    <p:restoredTop sz="75628" autoAdjust="0"/>
  </p:normalViewPr>
  <p:slideViewPr>
    <p:cSldViewPr snapToGrid="0" showGuides="1">
      <p:cViewPr varScale="1">
        <p:scale>
          <a:sx n="61" d="100"/>
          <a:sy n="61" d="100"/>
        </p:scale>
        <p:origin x="1363" y="58"/>
      </p:cViewPr>
      <p:guideLst>
        <p:guide orient="horz" pos="2160"/>
        <p:guide pos="3863"/>
        <p:guide orient="horz" pos="13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0F9A9-001E-4F91-9E18-DB93912D5A1E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D2B89-78FE-4173-9320-3E63C33C68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845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D2B89-78FE-4173-9320-3E63C33C68BE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0872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Entre</a:t>
            </a:r>
            <a:r>
              <a:rPr lang="es-CL" baseline="0" dirty="0"/>
              <a:t> los 0 y los 7 años se desarrollan de manera secuencial las vías sensoriales (audición, visión, tacto, gusto, motor) , el lenguaje y la funciones cognitivas superiores (Atención, control inhibitorio, memoria trabajo). 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D2B89-78FE-4173-9320-3E63C33C68BE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4861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D2B89-78FE-4173-9320-3E63C33C68BE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3684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altLang="es-CL" dirty="0"/>
              <a:t>EJERCICIO CON LOS APODERADOS/AS: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altLang="es-CL" dirty="0"/>
              <a:t>En esta parte la idea es realizar el ejercicio que se presentó en la capacitación de asistencia, donde se eligen 4 apoderados/as voluntarios/as. </a:t>
            </a:r>
            <a:br>
              <a:rPr lang="es-CL" altLang="es-CL" dirty="0"/>
            </a:br>
            <a:r>
              <a:rPr lang="es-CL" altLang="es-CL" dirty="0"/>
              <a:t>La educadora o director/a le comenta al grupo de apoderados/as presentes que los 4 voluntarios/as serán un curso de 4 niños/as y van a revisar cuántos días ha faltado cada niño/a en cada mes desde marzo a mayo. </a:t>
            </a:r>
            <a:br>
              <a:rPr lang="es-CL" altLang="es-CL" dirty="0"/>
            </a:br>
            <a:r>
              <a:rPr lang="es-CL" altLang="es-CL" dirty="0"/>
              <a:t>La idea es que uno/a de los voluntarios/as que está delante falte cada mes 2 días o más y los demás no falten ningún día.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altLang="es-CL" dirty="0"/>
              <a:t>Para representarlo, la educadora o director/a irá diciendo: “En marzo este niño/a no falto ningún día y para graficarlo tendrá que dar 1 paso hacia  adelante, en cambio este otro niño/a que faltó 2 o más días tiene que retroceder 2 pasos”. </a:t>
            </a:r>
            <a:br>
              <a:rPr lang="es-CL" altLang="es-CL" dirty="0"/>
            </a:br>
            <a:r>
              <a:rPr lang="es-CL" altLang="es-CL" dirty="0"/>
              <a:t>Luego en abril y mayo lo mismo.  De esta forma se verá visualmente que uno de los niños/as del curso está retrasado respecto a sus compañeros y compañeras. 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D2B89-78FE-4173-9320-3E63C33C68BE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7124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altLang="es-CL" dirty="0"/>
              <a:t>En esta diapositiva la idea es señalar que estudios internacionales y nacionales muestran que los niños y niñas que presentan Ausentismo Crónico en Pre kinder y Kinder, son quiénes obtienen los resultados más bajos en 1° año básico y los más bajos en lenguaje - matemáticas en 5° básico.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altLang="es-CL" dirty="0"/>
              <a:t>Por tanto trabajamos el ausentismo crónico porque no queremos que sus hijos e hijas tengan problemas de aprendizaje el día de mañana.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D2B89-78FE-4173-9320-3E63C33C68BE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2835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altLang="es-CL" dirty="0"/>
              <a:t>Recuerde usar un reporte por niño/a donde pueda colocar los días que ha faltado cada mes y un espacio para que los apoderados/as sumen la cantidad de días ausentes total como el ejemplo que está en la diapositiva.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D2B89-78FE-4173-9320-3E63C33C68BE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4297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D2B89-78FE-4173-9320-3E63C33C68BE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809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AACA4436-2718-43E8-A551-6724606456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6373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r>
              <a:rPr lang="es-CL" dirty="0"/>
              <a:t>Esta en la portada del PPT.</a:t>
            </a:r>
          </a:p>
          <a:p>
            <a:r>
              <a:rPr lang="es-CL" dirty="0"/>
              <a:t>Acá insertar una imagen oficial de la Fundación (niños felices) con el ícono de abajo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3CEF090-11ED-4499-B913-F9C68475F6D1}"/>
              </a:ext>
            </a:extLst>
          </p:cNvPr>
          <p:cNvSpPr/>
          <p:nvPr userDrawn="1"/>
        </p:nvSpPr>
        <p:spPr>
          <a:xfrm>
            <a:off x="0" y="4637314"/>
            <a:ext cx="12192000" cy="11525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F5AC78C2-59BC-4834-BDBE-A1B09642B6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3837" y="5694403"/>
            <a:ext cx="11744324" cy="401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Nombre expositor(a) 1  |  Nombre Expositor(a) 2  |  Nombre Expositor(a) 3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A8921478-3991-4EF8-ABA8-27AFA570C9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3838" y="6436477"/>
            <a:ext cx="2020598" cy="2552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ES" dirty="0"/>
              <a:t>1 de enero de 2019</a:t>
            </a:r>
            <a:endParaRPr lang="es-CL" dirty="0"/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FCFEF61F-6342-41D6-85B5-C8B1E1DF5D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836" y="5054430"/>
            <a:ext cx="11744325" cy="519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s-ES" dirty="0"/>
              <a:t>Aquí va el título de la presentación (máximo 1 línea)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841FD3-F635-4937-A1A1-CDE4727F18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7870" y="6436476"/>
            <a:ext cx="3117271" cy="25527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s-CL" sz="1400" b="1" dirty="0"/>
              <a:t>Fundación Educacional Oportunidad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4745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ltima diapositiva - ING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17862" y="6358553"/>
            <a:ext cx="2743200" cy="365125"/>
          </a:xfrm>
          <a:prstGeom prst="rect">
            <a:avLst/>
          </a:prstGeom>
        </p:spPr>
        <p:txBody>
          <a:bodyPr/>
          <a:lstStyle/>
          <a:p>
            <a:fld id="{CDB672B8-3995-4A10-B226-54A1463CE1C3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3BA7D1-7327-491F-8C8A-9863CB2A21ED}" type="slidenum">
              <a:rPr lang="es-CL" smtClean="0"/>
              <a:t>‹Nº›</a:t>
            </a:fld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C1A1B1B-5D7C-4D5E-8DEA-4FFC123695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87AAE49-7E49-4DD7-93C4-2AF72D10E3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18" y="136525"/>
            <a:ext cx="1543793" cy="46828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D462CF2-4FF2-426A-BCC9-FFB57C4661C9}"/>
              </a:ext>
            </a:extLst>
          </p:cNvPr>
          <p:cNvSpPr txBox="1"/>
          <p:nvPr userDrawn="1"/>
        </p:nvSpPr>
        <p:spPr>
          <a:xfrm>
            <a:off x="0" y="260494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err="1">
                <a:solidFill>
                  <a:schemeClr val="bg1"/>
                </a:solidFill>
                <a:latin typeface="+mj-lt"/>
              </a:rPr>
              <a:t>Thank</a:t>
            </a:r>
            <a:r>
              <a:rPr lang="es-ES" sz="4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4400" b="1" dirty="0" err="1">
                <a:solidFill>
                  <a:schemeClr val="bg1"/>
                </a:solidFill>
                <a:latin typeface="+mj-lt"/>
              </a:rPr>
              <a:t>you</a:t>
            </a:r>
            <a:r>
              <a:rPr lang="es-ES" sz="4400" b="1" dirty="0">
                <a:solidFill>
                  <a:schemeClr val="bg1"/>
                </a:solidFill>
                <a:latin typeface="+mj-lt"/>
              </a:rPr>
              <a:t>!</a:t>
            </a:r>
            <a:endParaRPr lang="es-CL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0ECA298-D2D2-4EED-85C1-03018ADE6213}"/>
              </a:ext>
            </a:extLst>
          </p:cNvPr>
          <p:cNvSpPr txBox="1"/>
          <p:nvPr userDrawn="1"/>
        </p:nvSpPr>
        <p:spPr>
          <a:xfrm>
            <a:off x="0" y="53092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i="1" dirty="0" err="1">
                <a:solidFill>
                  <a:schemeClr val="accent2"/>
                </a:solidFill>
              </a:rPr>
              <a:t>Follow</a:t>
            </a:r>
            <a:r>
              <a:rPr lang="es-ES" sz="2400" b="1" i="1" dirty="0">
                <a:solidFill>
                  <a:schemeClr val="accent2"/>
                </a:solidFill>
              </a:rPr>
              <a:t> </a:t>
            </a:r>
            <a:r>
              <a:rPr lang="es-ES" sz="2400" b="1" i="1" dirty="0" err="1">
                <a:solidFill>
                  <a:schemeClr val="accent2"/>
                </a:solidFill>
              </a:rPr>
              <a:t>us</a:t>
            </a:r>
            <a:endParaRPr lang="es-CL" sz="2400" b="1" i="1" dirty="0">
              <a:solidFill>
                <a:schemeClr val="accent2"/>
              </a:solidFill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1E037D0-C272-4093-A600-B28A08C378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0863" y="6045459"/>
            <a:ext cx="509962" cy="418284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CA2FF075-1967-415F-9050-D827F8AC10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3032" y="6032935"/>
            <a:ext cx="272892" cy="503801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15D9C9B5-0FF7-4A9A-AA4D-D5CCE6CB0DE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42328" y="6034502"/>
            <a:ext cx="459985" cy="45998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F5799277-56F2-46A7-9AEF-399E419CC81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40883" y="6069034"/>
            <a:ext cx="527404" cy="365126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7356277-4334-4889-BEC9-09E71802BEF4}"/>
              </a:ext>
            </a:extLst>
          </p:cNvPr>
          <p:cNvSpPr txBox="1"/>
          <p:nvPr userDrawn="1"/>
        </p:nvSpPr>
        <p:spPr>
          <a:xfrm>
            <a:off x="673778" y="6096115"/>
            <a:ext cx="217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@</a:t>
            </a:r>
            <a:r>
              <a:rPr lang="es-CL" dirty="0" err="1">
                <a:solidFill>
                  <a:schemeClr val="bg1"/>
                </a:solidFill>
              </a:rPr>
              <a:t>FunOportunidad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802B285-31EA-4690-BD3D-5DE7234433D1}"/>
              </a:ext>
            </a:extLst>
          </p:cNvPr>
          <p:cNvSpPr txBox="1"/>
          <p:nvPr userDrawn="1"/>
        </p:nvSpPr>
        <p:spPr>
          <a:xfrm>
            <a:off x="3715178" y="6070764"/>
            <a:ext cx="224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@</a:t>
            </a:r>
            <a:r>
              <a:rPr lang="es-CL" dirty="0" err="1">
                <a:solidFill>
                  <a:schemeClr val="bg1"/>
                </a:solidFill>
              </a:rPr>
              <a:t>fun_oportunidad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D920409-7921-4AC4-BCF7-ACF8787E4A8F}"/>
              </a:ext>
            </a:extLst>
          </p:cNvPr>
          <p:cNvSpPr txBox="1"/>
          <p:nvPr userDrawn="1"/>
        </p:nvSpPr>
        <p:spPr>
          <a:xfrm>
            <a:off x="6773433" y="6094411"/>
            <a:ext cx="225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/</a:t>
            </a:r>
            <a:r>
              <a:rPr lang="es-CL" dirty="0" err="1">
                <a:solidFill>
                  <a:schemeClr val="bg1"/>
                </a:solidFill>
              </a:rPr>
              <a:t>Fun_Oportunidad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25C25CA-D509-4C30-854A-88DCA5F46B50}"/>
              </a:ext>
            </a:extLst>
          </p:cNvPr>
          <p:cNvSpPr txBox="1"/>
          <p:nvPr userDrawn="1"/>
        </p:nvSpPr>
        <p:spPr>
          <a:xfrm>
            <a:off x="9796204" y="6069034"/>
            <a:ext cx="217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/</a:t>
            </a:r>
            <a:r>
              <a:rPr lang="es-CL" dirty="0" err="1">
                <a:solidFill>
                  <a:schemeClr val="bg1"/>
                </a:solidFill>
              </a:rPr>
              <a:t>FunOportunidad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6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 DERECHA + párra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B3756D51-EBB8-49EA-9BB4-340B7BE897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7892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7586" y="1303431"/>
            <a:ext cx="5601003" cy="8485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s-ES" dirty="0"/>
              <a:t>Aquí va el título </a:t>
            </a:r>
            <a:br>
              <a:rPr lang="es-ES" dirty="0"/>
            </a:br>
            <a:r>
              <a:rPr lang="es-ES" dirty="0"/>
              <a:t>(máximo 2 líneas)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7587" y="2601674"/>
            <a:ext cx="5601003" cy="4098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Aquí va texto en forma de párrafo (siempre intentar que sea lo más corto posible y en párrafos pequeños).</a:t>
            </a:r>
            <a:endParaRPr lang="en-U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85FE0E-AF62-49EC-90F3-F2DD4462C84F}"/>
              </a:ext>
            </a:extLst>
          </p:cNvPr>
          <p:cNvSpPr/>
          <p:nvPr userDrawn="1"/>
        </p:nvSpPr>
        <p:spPr>
          <a:xfrm>
            <a:off x="368031" y="2262383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922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32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DERECHA + párra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B3756D51-EBB8-49EA-9BB4-340B7BE897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7892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7586" y="1303431"/>
            <a:ext cx="5601003" cy="8485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s-ES" dirty="0"/>
              <a:t>Aquí va el título </a:t>
            </a:r>
            <a:br>
              <a:rPr lang="es-ES" dirty="0"/>
            </a:br>
            <a:r>
              <a:rPr lang="es-ES" dirty="0"/>
              <a:t>(máximo 2 líneas)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7587" y="2601674"/>
            <a:ext cx="5601003" cy="4098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Aquí va texto en forma de párrafo (siempre intentar que sea lo más corto posible y en párrafos pequeños).</a:t>
            </a:r>
            <a:endParaRPr lang="en-U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85FE0E-AF62-49EC-90F3-F2DD4462C84F}"/>
              </a:ext>
            </a:extLst>
          </p:cNvPr>
          <p:cNvSpPr/>
          <p:nvPr userDrawn="1"/>
        </p:nvSpPr>
        <p:spPr>
          <a:xfrm>
            <a:off x="368031" y="2262383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015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32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DERECHA + punt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B3756D51-EBB8-49EA-9BB4-340B7BE897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3620" y="1270388"/>
            <a:ext cx="5601003" cy="8485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Aquí va el título </a:t>
            </a:r>
            <a:br>
              <a:rPr lang="es-ES" dirty="0"/>
            </a:br>
            <a:r>
              <a:rPr lang="es-ES" dirty="0"/>
              <a:t>(máximo 2 líneas)</a:t>
            </a:r>
            <a:endParaRPr lang="en-U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85FE0E-AF62-49EC-90F3-F2DD4462C84F}"/>
              </a:ext>
            </a:extLst>
          </p:cNvPr>
          <p:cNvSpPr/>
          <p:nvPr userDrawn="1"/>
        </p:nvSpPr>
        <p:spPr>
          <a:xfrm>
            <a:off x="354065" y="2229340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FFB4EB-FE28-46A3-9B38-89CBD05FC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3620" y="2578474"/>
            <a:ext cx="5600700" cy="4064245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Esta diapositiva es para punteos de texto.</a:t>
            </a:r>
          </a:p>
          <a:p>
            <a:pPr lvl="0"/>
            <a:r>
              <a:rPr lang="es-ES" dirty="0"/>
              <a:t>Abajo hay una opción para diferentes niveles de punteo</a:t>
            </a:r>
          </a:p>
          <a:p>
            <a:pPr lvl="0"/>
            <a:endParaRPr lang="es-ES" dirty="0"/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342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32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en blanco + foto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Marcador de texto 10">
            <a:extLst>
              <a:ext uri="{FF2B5EF4-FFF2-40B4-BE49-F238E27FC236}">
                <a16:creationId xmlns:a16="http://schemas.microsoft.com/office/drawing/2014/main" id="{7940DB36-6765-40AF-9FF8-BEDB57E23D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625" y="6445401"/>
            <a:ext cx="11842750" cy="2386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kern="14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CL" dirty="0"/>
              <a:t>Título Temática 1  |  Título Temática 2  |  Título Temática 3  |  Título Temática 4  |  Título Temática 5  |  Título Temática 6</a:t>
            </a:r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4FE32668-9A74-4033-AD0E-8BF5081EFE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7A210D4-D8CD-4F8F-B328-4B233039E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0" y="136525"/>
            <a:ext cx="1543793" cy="4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0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74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>
            <a:extLst>
              <a:ext uri="{FF2B5EF4-FFF2-40B4-BE49-F238E27FC236}">
                <a16:creationId xmlns:a16="http://schemas.microsoft.com/office/drawing/2014/main" id="{C827B547-94F5-401F-99C6-E0699CF053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53954" y="1017853"/>
            <a:ext cx="2011362" cy="512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5E9C"/>
                </a:solidFill>
              </a:defRPr>
            </a:lvl1pPr>
          </a:lstStyle>
          <a:p>
            <a:pPr>
              <a:defRPr/>
            </a:pPr>
            <a:fld id="{C7AC928E-22F0-431A-829D-85364C64307F}" type="datetimeFigureOut">
              <a:rPr lang="es-CL"/>
              <a:pPr>
                <a:defRPr/>
              </a:pPr>
              <a:t>30-04-2021</a:t>
            </a:fld>
            <a:endParaRPr lang="es-CL"/>
          </a:p>
        </p:txBody>
      </p:sp>
      <p:sp>
        <p:nvSpPr>
          <p:cNvPr id="3" name="2 Marcador de pie de página">
            <a:extLst>
              <a:ext uri="{FF2B5EF4-FFF2-40B4-BE49-F238E27FC236}">
                <a16:creationId xmlns:a16="http://schemas.microsoft.com/office/drawing/2014/main" id="{B2549BF8-59D9-42B7-995B-24A714203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5E9C"/>
                </a:solidFill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AB1BF251-6C00-4EAD-8917-500C75B91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rgbClr val="465E9C"/>
                </a:solidFill>
              </a:defRPr>
            </a:lvl1pPr>
          </a:lstStyle>
          <a:p>
            <a:pPr>
              <a:defRPr/>
            </a:pPr>
            <a:fld id="{676C8532-71B1-46B7-87E6-091311696EB6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5549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destacado - Cele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5BF0DDF-1A06-4AFA-AAEB-6FDB7118B7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507" y="2813541"/>
            <a:ext cx="10516985" cy="123091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Esta diapositiva es para destacar una cita, frase o cifra importante.</a:t>
            </a:r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1643A23-11AE-436D-A44F-55B1DD5589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18" y="136525"/>
            <a:ext cx="1543793" cy="468284"/>
          </a:xfrm>
          <a:prstGeom prst="rect">
            <a:avLst/>
          </a:prstGeom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9CDA045-D64E-4F8E-BF1B-F913E7BD27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6815" y="4197350"/>
            <a:ext cx="10516985" cy="491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Acá agregar referencia a cita, o una bajada al texto superior.</a:t>
            </a:r>
            <a:endParaRPr lang="es-CL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DEAB9604-FBEF-4841-8D64-89872BECF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4625" y="6445401"/>
            <a:ext cx="11842750" cy="2386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kern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CL" dirty="0"/>
              <a:t>Título Temática 1  |  Título Temática 2  |  Título Temática 3  |  Título Temática 4  |  Título Temática 5  |  Título Temática 6</a:t>
            </a:r>
          </a:p>
        </p:txBody>
      </p:sp>
    </p:spTree>
    <p:extLst>
      <p:ext uri="{BB962C8B-B14F-4D97-AF65-F5344CB8AC3E}">
        <p14:creationId xmlns:p14="http://schemas.microsoft.com/office/powerpoint/2010/main" val="36783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(cambio de temátic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AAEDDBD6-2CC3-4DC5-BCF9-135C185097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Esta es una portadilla. Acá agregar una foto a pantalla completa.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01C3C613-AD89-49B9-BE15-5274E6086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428380"/>
            <a:ext cx="12192000" cy="14462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s-ES" dirty="0"/>
              <a:t>Acá escribir el título de la temática que comienza (1 línea ojalá)</a:t>
            </a:r>
          </a:p>
        </p:txBody>
      </p:sp>
    </p:spTree>
    <p:extLst>
      <p:ext uri="{BB962C8B-B14F-4D97-AF65-F5344CB8AC3E}">
        <p14:creationId xmlns:p14="http://schemas.microsoft.com/office/powerpoint/2010/main" val="182576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IZQUIERDA + párra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71653" y="1340304"/>
            <a:ext cx="5601003" cy="8485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s-ES" dirty="0"/>
              <a:t>Aquí va el título </a:t>
            </a:r>
            <a:br>
              <a:rPr lang="es-ES" dirty="0"/>
            </a:br>
            <a:r>
              <a:rPr lang="es-ES" dirty="0"/>
              <a:t>(máximo 2 líneas)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71653" y="2618509"/>
            <a:ext cx="5601003" cy="39984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Aquí va texto en forma de párrafo (siempre intentar que sea lo más corto posible y en párrafos pequeños).</a:t>
            </a:r>
            <a:endParaRPr lang="en-U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B3756D51-EBB8-49EA-9BB4-340B7BE897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85FE0E-AF62-49EC-90F3-F2DD4462C84F}"/>
              </a:ext>
            </a:extLst>
          </p:cNvPr>
          <p:cNvSpPr/>
          <p:nvPr userDrawn="1"/>
        </p:nvSpPr>
        <p:spPr>
          <a:xfrm>
            <a:off x="6488848" y="2306902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650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32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punt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71653" y="1360801"/>
            <a:ext cx="5601003" cy="8485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Aquí va el título </a:t>
            </a:r>
            <a:br>
              <a:rPr lang="es-ES" dirty="0"/>
            </a:br>
            <a:r>
              <a:rPr lang="es-ES" dirty="0"/>
              <a:t>(máximo 2 líneas)</a:t>
            </a:r>
            <a:endParaRPr lang="en-US" dirty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B3756D51-EBB8-49EA-9BB4-340B7BE897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85FE0E-AF62-49EC-90F3-F2DD4462C84F}"/>
              </a:ext>
            </a:extLst>
          </p:cNvPr>
          <p:cNvSpPr/>
          <p:nvPr userDrawn="1"/>
        </p:nvSpPr>
        <p:spPr>
          <a:xfrm>
            <a:off x="6505472" y="2295771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FFB4EB-FE28-46A3-9B38-89CBD05FC3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71956" y="2533139"/>
            <a:ext cx="5600700" cy="4064245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Esta diapositiva es para punteos de texto.</a:t>
            </a:r>
          </a:p>
          <a:p>
            <a:pPr lvl="0"/>
            <a:r>
              <a:rPr lang="es-ES" dirty="0"/>
              <a:t>Abajo hay una opción para diferentes niveles de punteo</a:t>
            </a:r>
          </a:p>
          <a:p>
            <a:pPr lvl="0"/>
            <a:endParaRPr lang="es-ES" dirty="0"/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821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32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destacado - Cele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5BF0DDF-1A06-4AFA-AAEB-6FDB7118B7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507" y="2813541"/>
            <a:ext cx="10516985" cy="123091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Esta diapositiva es para destacar una cita, frase o cifra importante.</a:t>
            </a:r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1643A23-11AE-436D-A44F-55B1DD5589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18" y="136525"/>
            <a:ext cx="1543793" cy="468284"/>
          </a:xfrm>
          <a:prstGeom prst="rect">
            <a:avLst/>
          </a:prstGeom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9CDA045-D64E-4F8E-BF1B-F913E7BD27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6815" y="4197350"/>
            <a:ext cx="10516985" cy="491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/>
              <a:t>Acá agregar referencia a cita, o una bajada al texto superior.</a:t>
            </a:r>
            <a:endParaRPr lang="es-CL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DEAB9604-FBEF-4841-8D64-89872BECF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4625" y="6445401"/>
            <a:ext cx="11842750" cy="2386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kern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CL" dirty="0"/>
              <a:t>Título Temática 1  |  Título Temática 2  |  Título Temática 3  |  Título Temática 4  |  Título Temática 5  |  Título Temática 6</a:t>
            </a:r>
          </a:p>
        </p:txBody>
      </p:sp>
    </p:spTree>
    <p:extLst>
      <p:ext uri="{BB962C8B-B14F-4D97-AF65-F5344CB8AC3E}">
        <p14:creationId xmlns:p14="http://schemas.microsoft.com/office/powerpoint/2010/main" val="285747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e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948" y="718305"/>
            <a:ext cx="10515600" cy="438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s-ES" dirty="0"/>
              <a:t>Página para mostrar gráficos. Acá poner título.</a:t>
            </a:r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7794359-E798-4C20-97BC-9B32DE45A789}"/>
              </a:ext>
            </a:extLst>
          </p:cNvPr>
          <p:cNvSpPr/>
          <p:nvPr userDrawn="1"/>
        </p:nvSpPr>
        <p:spPr>
          <a:xfrm>
            <a:off x="924748" y="1336127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Marcador de gráfico 11">
            <a:extLst>
              <a:ext uri="{FF2B5EF4-FFF2-40B4-BE49-F238E27FC236}">
                <a16:creationId xmlns:a16="http://schemas.microsoft.com/office/drawing/2014/main" id="{A8017CF6-0692-4727-9EF6-598D145BBF2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933061" y="1791955"/>
            <a:ext cx="5000625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Este espacio es para colocar gráficos</a:t>
            </a:r>
          </a:p>
        </p:txBody>
      </p:sp>
      <p:sp>
        <p:nvSpPr>
          <p:cNvPr id="13" name="Marcador de gráfico 11">
            <a:extLst>
              <a:ext uri="{FF2B5EF4-FFF2-40B4-BE49-F238E27FC236}">
                <a16:creationId xmlns:a16="http://schemas.microsoft.com/office/drawing/2014/main" id="{5AA84556-8ACF-428E-B6A3-A7E398413C8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52786" y="1791955"/>
            <a:ext cx="5000625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Este espacio es para colocar gráficos</a:t>
            </a:r>
          </a:p>
        </p:txBody>
      </p: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F63D080A-9E7B-4D11-A95A-CF655CF48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625" y="6445401"/>
            <a:ext cx="11842750" cy="2386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kern="14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CL" dirty="0"/>
              <a:t>Título Temática 1  |  Título Temática 2  |  Título Temática 3  |  Título Temática 4  |  Título Temática 5  |  Título Temática 6</a:t>
            </a:r>
          </a:p>
        </p:txBody>
      </p:sp>
    </p:spTree>
    <p:extLst>
      <p:ext uri="{BB962C8B-B14F-4D97-AF65-F5344CB8AC3E}">
        <p14:creationId xmlns:p14="http://schemas.microsoft.com/office/powerpoint/2010/main" val="90526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orient="horz" pos="890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pos="57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948" y="722568"/>
            <a:ext cx="6460375" cy="43289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s-ES" dirty="0"/>
              <a:t>Página de tablas</a:t>
            </a:r>
            <a:endParaRPr lang="en-U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67291ED-2F9B-43D6-BED4-532D19F18849}"/>
              </a:ext>
            </a:extLst>
          </p:cNvPr>
          <p:cNvSpPr/>
          <p:nvPr userDrawn="1"/>
        </p:nvSpPr>
        <p:spPr>
          <a:xfrm>
            <a:off x="924748" y="1336127"/>
            <a:ext cx="541175" cy="75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Marcador de tabla 7">
            <a:extLst>
              <a:ext uri="{FF2B5EF4-FFF2-40B4-BE49-F238E27FC236}">
                <a16:creationId xmlns:a16="http://schemas.microsoft.com/office/drawing/2014/main" id="{11293E11-7AEA-4981-A377-AA8D457643F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925513" y="1712913"/>
            <a:ext cx="10428287" cy="42052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Hacer </a:t>
            </a:r>
            <a:r>
              <a:rPr lang="es-CL" dirty="0" err="1"/>
              <a:t>click</a:t>
            </a:r>
            <a:r>
              <a:rPr lang="es-CL" dirty="0"/>
              <a:t> en el ícono para crear una tabla.</a:t>
            </a:r>
          </a:p>
        </p:txBody>
      </p:sp>
      <p:sp>
        <p:nvSpPr>
          <p:cNvPr id="9" name="Marcador de texto 10">
            <a:extLst>
              <a:ext uri="{FF2B5EF4-FFF2-40B4-BE49-F238E27FC236}">
                <a16:creationId xmlns:a16="http://schemas.microsoft.com/office/drawing/2014/main" id="{9083EDAC-D35E-46D2-BAB4-200776693B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625" y="6445401"/>
            <a:ext cx="11842750" cy="2386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kern="14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CL" dirty="0"/>
              <a:t>Título Temática 1  |  Título Temática 2  |  Título Temática 3  |  Título Temática 4  |  Título Temática 5  |  Título Temática 6</a:t>
            </a:r>
          </a:p>
        </p:txBody>
      </p:sp>
    </p:spTree>
    <p:extLst>
      <p:ext uri="{BB962C8B-B14F-4D97-AF65-F5344CB8AC3E}">
        <p14:creationId xmlns:p14="http://schemas.microsoft.com/office/powerpoint/2010/main" val="118742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pos="57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en blanco + foto IZQUI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Marcador de texto 10">
            <a:extLst>
              <a:ext uri="{FF2B5EF4-FFF2-40B4-BE49-F238E27FC236}">
                <a16:creationId xmlns:a16="http://schemas.microsoft.com/office/drawing/2014/main" id="{7940DB36-6765-40AF-9FF8-BEDB57E23D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625" y="6445401"/>
            <a:ext cx="11842750" cy="2386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kern="14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s-CL" dirty="0"/>
              <a:t>Título Temática 1  |  Título Temática 2  |  Título Temática 3  |  Título Temática 4  |  Título Temática 5  |  Título Temática 6</a:t>
            </a:r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4FE32668-9A74-4033-AD0E-8BF5081EFE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Acá insertar una imagen oficial</a:t>
            </a:r>
          </a:p>
          <a:p>
            <a:r>
              <a:rPr lang="es-CL" dirty="0"/>
              <a:t>de la Fundación (con el ícono de abajo)</a:t>
            </a:r>
          </a:p>
        </p:txBody>
      </p:sp>
    </p:spTree>
    <p:extLst>
      <p:ext uri="{BB962C8B-B14F-4D97-AF65-F5344CB8AC3E}">
        <p14:creationId xmlns:p14="http://schemas.microsoft.com/office/powerpoint/2010/main" val="375872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74" userDrawn="1">
          <p15:clr>
            <a:srgbClr val="FBAE40"/>
          </p15:clr>
        </p15:guide>
        <p15:guide id="2" orient="horz" pos="663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ltima dia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17862" y="6358553"/>
            <a:ext cx="2743200" cy="365125"/>
          </a:xfrm>
          <a:prstGeom prst="rect">
            <a:avLst/>
          </a:prstGeom>
        </p:spPr>
        <p:txBody>
          <a:bodyPr/>
          <a:lstStyle/>
          <a:p>
            <a:fld id="{CDB672B8-3995-4A10-B226-54A1463CE1C3}" type="datetimeFigureOut">
              <a:rPr lang="es-CL" smtClean="0"/>
              <a:t>30-04-2021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3BA7D1-7327-491F-8C8A-9863CB2A21ED}" type="slidenum">
              <a:rPr lang="es-CL" smtClean="0"/>
              <a:t>‹Nº›</a:t>
            </a:fld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C1A1B1B-5D7C-4D5E-8DEA-4FFC123695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87AAE49-7E49-4DD7-93C4-2AF72D10E3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18" y="136525"/>
            <a:ext cx="1543793" cy="46828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D462CF2-4FF2-426A-BCC9-FFB57C4661C9}"/>
              </a:ext>
            </a:extLst>
          </p:cNvPr>
          <p:cNvSpPr txBox="1"/>
          <p:nvPr userDrawn="1"/>
        </p:nvSpPr>
        <p:spPr>
          <a:xfrm>
            <a:off x="0" y="260494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chemeClr val="bg1"/>
                </a:solidFill>
                <a:latin typeface="+mj-lt"/>
              </a:rPr>
              <a:t>¡Muchas gracias!</a:t>
            </a:r>
            <a:endParaRPr lang="es-CL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0ECA298-D2D2-4EED-85C1-03018ADE6213}"/>
              </a:ext>
            </a:extLst>
          </p:cNvPr>
          <p:cNvSpPr txBox="1"/>
          <p:nvPr userDrawn="1"/>
        </p:nvSpPr>
        <p:spPr>
          <a:xfrm>
            <a:off x="0" y="530921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i="1" dirty="0">
                <a:solidFill>
                  <a:schemeClr val="accent2"/>
                </a:solidFill>
              </a:rPr>
              <a:t>Síguenos en nuestras redes sociales</a:t>
            </a:r>
            <a:endParaRPr lang="es-CL" sz="2400" b="1" i="1" dirty="0">
              <a:solidFill>
                <a:schemeClr val="accent2"/>
              </a:solidFill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1E037D0-C272-4093-A600-B28A08C378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0863" y="6045459"/>
            <a:ext cx="509962" cy="418284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CA2FF075-1967-415F-9050-D827F8AC10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3032" y="6032935"/>
            <a:ext cx="272892" cy="503801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15D9C9B5-0FF7-4A9A-AA4D-D5CCE6CB0DE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42328" y="6034502"/>
            <a:ext cx="459985" cy="45998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F5799277-56F2-46A7-9AEF-399E419CC81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40883" y="6069034"/>
            <a:ext cx="527404" cy="365126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7356277-4334-4889-BEC9-09E71802BEF4}"/>
              </a:ext>
            </a:extLst>
          </p:cNvPr>
          <p:cNvSpPr txBox="1"/>
          <p:nvPr userDrawn="1"/>
        </p:nvSpPr>
        <p:spPr>
          <a:xfrm>
            <a:off x="673778" y="6096115"/>
            <a:ext cx="217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@</a:t>
            </a:r>
            <a:r>
              <a:rPr lang="es-CL" dirty="0" err="1">
                <a:solidFill>
                  <a:schemeClr val="bg1"/>
                </a:solidFill>
              </a:rPr>
              <a:t>FunOportunidad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802B285-31EA-4690-BD3D-5DE7234433D1}"/>
              </a:ext>
            </a:extLst>
          </p:cNvPr>
          <p:cNvSpPr txBox="1"/>
          <p:nvPr userDrawn="1"/>
        </p:nvSpPr>
        <p:spPr>
          <a:xfrm>
            <a:off x="3715178" y="6070764"/>
            <a:ext cx="224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@</a:t>
            </a:r>
            <a:r>
              <a:rPr lang="es-CL" dirty="0" err="1">
                <a:solidFill>
                  <a:schemeClr val="bg1"/>
                </a:solidFill>
              </a:rPr>
              <a:t>fun_oportunidad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D920409-7921-4AC4-BCF7-ACF8787E4A8F}"/>
              </a:ext>
            </a:extLst>
          </p:cNvPr>
          <p:cNvSpPr txBox="1"/>
          <p:nvPr userDrawn="1"/>
        </p:nvSpPr>
        <p:spPr>
          <a:xfrm>
            <a:off x="6773433" y="6094411"/>
            <a:ext cx="225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/</a:t>
            </a:r>
            <a:r>
              <a:rPr lang="es-CL" dirty="0" err="1">
                <a:solidFill>
                  <a:schemeClr val="bg1"/>
                </a:solidFill>
              </a:rPr>
              <a:t>Fun_Oportunidad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25C25CA-D509-4C30-854A-88DCA5F46B50}"/>
              </a:ext>
            </a:extLst>
          </p:cNvPr>
          <p:cNvSpPr txBox="1"/>
          <p:nvPr userDrawn="1"/>
        </p:nvSpPr>
        <p:spPr>
          <a:xfrm>
            <a:off x="9796204" y="6069034"/>
            <a:ext cx="217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solidFill>
                  <a:schemeClr val="bg1"/>
                </a:solidFill>
              </a:rPr>
              <a:t>/</a:t>
            </a:r>
            <a:r>
              <a:rPr lang="es-CL" dirty="0" err="1">
                <a:solidFill>
                  <a:schemeClr val="bg1"/>
                </a:solidFill>
              </a:rPr>
              <a:t>FunOportunidad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0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83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EE4B4E6-EDCC-49ED-BAB4-A8655561116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18" y="136525"/>
            <a:ext cx="1543793" cy="4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4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76" r:id="rId4"/>
    <p:sldLayoutId id="2147483678" r:id="rId5"/>
    <p:sldLayoutId id="2147483686" r:id="rId6"/>
    <p:sldLayoutId id="2147483679" r:id="rId7"/>
    <p:sldLayoutId id="2147483687" r:id="rId8"/>
    <p:sldLayoutId id="214748370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3651F34-1BFF-442F-B704-1080135C78C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0" y="136525"/>
            <a:ext cx="1543793" cy="4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3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1" r:id="rId2"/>
    <p:sldLayoutId id="2147483700" r:id="rId3"/>
    <p:sldLayoutId id="2147483706" r:id="rId4"/>
    <p:sldLayoutId id="2147483708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2" b="4952"/>
          <a:stretch>
            <a:fillRect/>
          </a:stretch>
        </p:blipFill>
        <p:spPr/>
      </p:pic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L" dirty="0"/>
              <a:t>Primera Reunión de Apoderados y Apoderadas</a:t>
            </a:r>
          </a:p>
        </p:txBody>
      </p:sp>
    </p:spTree>
    <p:extLst>
      <p:ext uri="{BB962C8B-B14F-4D97-AF65-F5344CB8AC3E}">
        <p14:creationId xmlns:p14="http://schemas.microsoft.com/office/powerpoint/2010/main" val="141130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972880" y="0"/>
            <a:ext cx="2227811" cy="1014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9B09379-5D76-41E0-8842-21DC16182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586" y="1303431"/>
            <a:ext cx="10846654" cy="848525"/>
          </a:xfrm>
        </p:spPr>
        <p:txBody>
          <a:bodyPr/>
          <a:lstStyle/>
          <a:p>
            <a:pPr algn="ctr"/>
            <a:r>
              <a:rPr lang="es-CL" altLang="es-CL" dirty="0"/>
              <a:t>¿Usted sabe cuántos días ha faltado su hijo o hija desde </a:t>
            </a:r>
            <a:br>
              <a:rPr lang="es-CL" altLang="es-CL" dirty="0"/>
            </a:br>
            <a:r>
              <a:rPr lang="es-CL" altLang="es-CL" dirty="0"/>
              <a:t>marzo hasta el día de hoy?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E864773E-F64A-48AE-8DF0-C6828D159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6" y="2552006"/>
            <a:ext cx="11626752" cy="4098175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s-CL" altLang="es-CL" dirty="0">
                <a:solidFill>
                  <a:srgbClr val="000000"/>
                </a:solidFill>
              </a:rPr>
              <a:t>Observe el reporte de ausentismo mensual acumulativo de su hijo/a como el siguiente ejemplo: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es-CL" altLang="es-CL" dirty="0">
              <a:solidFill>
                <a:srgbClr val="000000"/>
              </a:solidFill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es-CL" altLang="es-CL" dirty="0">
              <a:solidFill>
                <a:srgbClr val="000000"/>
              </a:solidFill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es-CL" altLang="es-CL" dirty="0">
              <a:solidFill>
                <a:srgbClr val="000000"/>
              </a:solidFill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s-CL" altLang="es-CL" dirty="0">
                <a:solidFill>
                  <a:srgbClr val="000000"/>
                </a:solidFill>
              </a:rPr>
              <a:t>Sume la cantidad de días ausentes de marzo hasta hoy 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s-CL" altLang="es-CL" dirty="0">
                <a:solidFill>
                  <a:srgbClr val="000000"/>
                </a:solidFill>
              </a:rPr>
              <a:t>¿Sabía la cantidad de días ausentes que lleva su hijo/a hasta hoy?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s-CL" altLang="es-CL" dirty="0">
                <a:solidFill>
                  <a:srgbClr val="000000"/>
                </a:solidFill>
              </a:rPr>
              <a:t>Recuerde que si su hijo/a falta 18 días o más presentaría Ausentismo Crónico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s-CL" altLang="es-CL" dirty="0">
                <a:solidFill>
                  <a:srgbClr val="000000"/>
                </a:solidFill>
              </a:rPr>
              <a:t>Le invitamos a comprometerse para que su hijo/a no siga faltando porque no queremos que se pierda aprendizajes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11481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27DF634-8A8B-41B2-832E-0C2275CA4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521623"/>
              </p:ext>
            </p:extLst>
          </p:nvPr>
        </p:nvGraphicFramePr>
        <p:xfrm>
          <a:off x="740733" y="3040707"/>
          <a:ext cx="10871308" cy="1088409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2344111">
                  <a:extLst>
                    <a:ext uri="{9D8B030D-6E8A-4147-A177-3AD203B41FA5}">
                      <a16:colId xmlns:a16="http://schemas.microsoft.com/office/drawing/2014/main" val="2738039691"/>
                    </a:ext>
                  </a:extLst>
                </a:gridCol>
                <a:gridCol w="1477108">
                  <a:extLst>
                    <a:ext uri="{9D8B030D-6E8A-4147-A177-3AD203B41FA5}">
                      <a16:colId xmlns:a16="http://schemas.microsoft.com/office/drawing/2014/main" val="1919150577"/>
                    </a:ext>
                  </a:extLst>
                </a:gridCol>
                <a:gridCol w="1564411">
                  <a:extLst>
                    <a:ext uri="{9D8B030D-6E8A-4147-A177-3AD203B41FA5}">
                      <a16:colId xmlns:a16="http://schemas.microsoft.com/office/drawing/2014/main" val="3170366494"/>
                    </a:ext>
                  </a:extLst>
                </a:gridCol>
                <a:gridCol w="1429998">
                  <a:extLst>
                    <a:ext uri="{9D8B030D-6E8A-4147-A177-3AD203B41FA5}">
                      <a16:colId xmlns:a16="http://schemas.microsoft.com/office/drawing/2014/main" val="246834445"/>
                    </a:ext>
                  </a:extLst>
                </a:gridCol>
                <a:gridCol w="1507252">
                  <a:extLst>
                    <a:ext uri="{9D8B030D-6E8A-4147-A177-3AD203B41FA5}">
                      <a16:colId xmlns:a16="http://schemas.microsoft.com/office/drawing/2014/main" val="2556150404"/>
                    </a:ext>
                  </a:extLst>
                </a:gridCol>
                <a:gridCol w="1416818">
                  <a:extLst>
                    <a:ext uri="{9D8B030D-6E8A-4147-A177-3AD203B41FA5}">
                      <a16:colId xmlns:a16="http://schemas.microsoft.com/office/drawing/2014/main" val="545772459"/>
                    </a:ext>
                  </a:extLst>
                </a:gridCol>
                <a:gridCol w="1131610">
                  <a:extLst>
                    <a:ext uri="{9D8B030D-6E8A-4147-A177-3AD203B41FA5}">
                      <a16:colId xmlns:a16="http://schemas.microsoft.com/office/drawing/2014/main" val="831397785"/>
                    </a:ext>
                  </a:extLst>
                </a:gridCol>
              </a:tblGrid>
              <a:tr h="617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Nombre de su hijo/a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Días ausentes Marzo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Días ausentes Abril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Días ausentes Mayo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Días ausentes Junio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Días ausentes Julio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Total  días ausentes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105785"/>
                  </a:ext>
                </a:extLst>
              </a:tr>
              <a:tr h="470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b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María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s-CL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es-CL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1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</a:rPr>
                        <a:t> 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383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15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32435" y="1659111"/>
            <a:ext cx="10516985" cy="12309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CL" altLang="es-CL" dirty="0">
                <a:solidFill>
                  <a:srgbClr val="5B9BD5"/>
                </a:solidFill>
              </a:rPr>
              <a:t>Para evitar estas consecuencias en el aprendizaje de sus niños y niñas, es esencial que asistan todos los días.</a:t>
            </a:r>
          </a:p>
          <a:p>
            <a:pPr algn="ctr">
              <a:defRPr/>
            </a:pPr>
            <a:endParaRPr lang="es-CL" altLang="es-CL" dirty="0">
              <a:solidFill>
                <a:srgbClr val="5B9BD5"/>
              </a:solidFill>
            </a:endParaRPr>
          </a:p>
          <a:p>
            <a:pPr algn="ctr">
              <a:defRPr/>
            </a:pPr>
            <a:r>
              <a:rPr lang="es-CL" altLang="es-CL" dirty="0">
                <a:solidFill>
                  <a:srgbClr val="5B9BD5"/>
                </a:solidFill>
              </a:rPr>
              <a:t>A continuación, algunas recomendaciones para el hogar.  </a:t>
            </a:r>
            <a:endParaRPr lang="es-CL" b="1" dirty="0">
              <a:solidFill>
                <a:srgbClr val="5B9BD5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3651F34-1BFF-442F-B704-1080135C78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790" y="128132"/>
            <a:ext cx="1543793" cy="46828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11481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</p:spTree>
    <p:extLst>
      <p:ext uri="{BB962C8B-B14F-4D97-AF65-F5344CB8AC3E}">
        <p14:creationId xmlns:p14="http://schemas.microsoft.com/office/powerpoint/2010/main" val="622324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5" name="Título 2"/>
          <p:cNvSpPr txBox="1">
            <a:spLocks/>
          </p:cNvSpPr>
          <p:nvPr/>
        </p:nvSpPr>
        <p:spPr>
          <a:xfrm>
            <a:off x="666514" y="1498820"/>
            <a:ext cx="5601003" cy="8485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CL" sz="3600" b="1" dirty="0"/>
              <a:t>Prevenga enfermedades respiratorias para que su hijo o hija no se enferme; estornudar con antebrazo, lavarse las manos, etc.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328160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</p:spTree>
    <p:extLst>
      <p:ext uri="{BB962C8B-B14F-4D97-AF65-F5344CB8AC3E}">
        <p14:creationId xmlns:p14="http://schemas.microsoft.com/office/powerpoint/2010/main" val="294155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>
          <a:xfrm>
            <a:off x="264580" y="1940948"/>
            <a:ext cx="5601003" cy="8485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CL" sz="3600" b="1" dirty="0"/>
              <a:t>Establezca un horario para que su hijo o hija vaya a dormir y así no tenga problemas al levantarse </a:t>
            </a:r>
          </a:p>
        </p:txBody>
      </p:sp>
      <p:pic>
        <p:nvPicPr>
          <p:cNvPr id="3" name="Marcador de posición de imagen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  <p:sp>
        <p:nvSpPr>
          <p:cNvPr id="4" name="CuadroTexto 3"/>
          <p:cNvSpPr txBox="1"/>
          <p:nvPr/>
        </p:nvSpPr>
        <p:spPr>
          <a:xfrm>
            <a:off x="4328160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</p:spTree>
    <p:extLst>
      <p:ext uri="{BB962C8B-B14F-4D97-AF65-F5344CB8AC3E}">
        <p14:creationId xmlns:p14="http://schemas.microsoft.com/office/powerpoint/2010/main" val="11190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/>
          </p:cNvSpPr>
          <p:nvPr/>
        </p:nvSpPr>
        <p:spPr>
          <a:xfrm>
            <a:off x="264580" y="1940948"/>
            <a:ext cx="5601003" cy="8485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CL" sz="3600" b="1" dirty="0"/>
              <a:t>Converse con su hijo o hija que asistir a clases es una responsabilidad así como Ud. tiene que trabajar en su casa o en su trabajo</a:t>
            </a:r>
          </a:p>
        </p:txBody>
      </p:sp>
      <p:pic>
        <p:nvPicPr>
          <p:cNvPr id="3" name="Marcador de posición de imagen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  <p:sp>
        <p:nvSpPr>
          <p:cNvPr id="4" name="CuadroTexto 3"/>
          <p:cNvSpPr txBox="1"/>
          <p:nvPr/>
        </p:nvSpPr>
        <p:spPr>
          <a:xfrm>
            <a:off x="4328160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</p:spTree>
    <p:extLst>
      <p:ext uri="{BB962C8B-B14F-4D97-AF65-F5344CB8AC3E}">
        <p14:creationId xmlns:p14="http://schemas.microsoft.com/office/powerpoint/2010/main" val="419433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5597" y="3087861"/>
            <a:ext cx="10516985" cy="1230918"/>
          </a:xfrm>
        </p:spPr>
        <p:txBody>
          <a:bodyPr/>
          <a:lstStyle/>
          <a:p>
            <a:pPr>
              <a:defRPr/>
            </a:pPr>
            <a:r>
              <a:rPr lang="es-CL" sz="5400" b="1" dirty="0"/>
              <a:t>¡Muchas gracias!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11481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</p:spTree>
    <p:extLst>
      <p:ext uri="{BB962C8B-B14F-4D97-AF65-F5344CB8AC3E}">
        <p14:creationId xmlns:p14="http://schemas.microsoft.com/office/powerpoint/2010/main" val="86059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8" r="15958"/>
          <a:stretch>
            <a:fillRect/>
          </a:stretch>
        </p:blipFill>
        <p:spPr/>
      </p:pic>
      <p:sp>
        <p:nvSpPr>
          <p:cNvPr id="4" name="Título 1"/>
          <p:cNvSpPr txBox="1">
            <a:spLocks/>
          </p:cNvSpPr>
          <p:nvPr/>
        </p:nvSpPr>
        <p:spPr>
          <a:xfrm>
            <a:off x="205437" y="2273217"/>
            <a:ext cx="5601003" cy="35132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dirty="0"/>
              <a:t>En educación inicial, ¡hay que estar para ganar!</a:t>
            </a:r>
          </a:p>
          <a:p>
            <a:pPr algn="ctr"/>
            <a:endParaRPr lang="es-CL" dirty="0"/>
          </a:p>
          <a:p>
            <a:pPr algn="ctr"/>
            <a:r>
              <a:rPr lang="es-CL" sz="3600" dirty="0">
                <a:solidFill>
                  <a:schemeClr val="accent2"/>
                </a:solidFill>
              </a:rPr>
              <a:t>Asistir a clases es ganar aprendizajes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328160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</p:spTree>
    <p:extLst>
      <p:ext uri="{BB962C8B-B14F-4D97-AF65-F5344CB8AC3E}">
        <p14:creationId xmlns:p14="http://schemas.microsoft.com/office/powerpoint/2010/main" val="290149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52BC53C-682C-472E-B0B2-65C6A01691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Educación Inicial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B61341C-B0D3-450D-986B-988F554217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CL" dirty="0">
                <a:solidFill>
                  <a:srgbClr val="000000"/>
                </a:solidFill>
              </a:rPr>
              <a:t>Etapa de desarrollo en que los niños y niñas adquieren aprendizajes y pautas de comportamiento con mayor facilidad</a:t>
            </a:r>
          </a:p>
          <a:p>
            <a:endParaRPr lang="es-CL" dirty="0">
              <a:solidFill>
                <a:srgbClr val="000000"/>
              </a:solidFill>
            </a:endParaRPr>
          </a:p>
          <a:p>
            <a:r>
              <a:rPr lang="es-CL" dirty="0">
                <a:solidFill>
                  <a:srgbClr val="000000"/>
                </a:solidFill>
              </a:rPr>
              <a:t>Los niños y niñas en esta etapa de los 4 y 5 años, son como "esponjas" que succionan todo lo que se les enseña en el hogar y en la escuela.</a:t>
            </a:r>
          </a:p>
          <a:p>
            <a:endParaRPr lang="es-CL" dirty="0">
              <a:solidFill>
                <a:srgbClr val="000000"/>
              </a:solidFill>
            </a:endParaRPr>
          </a:p>
          <a:p>
            <a:endParaRPr lang="es-CL" dirty="0">
              <a:solidFill>
                <a:srgbClr val="000000"/>
              </a:solidFill>
            </a:endParaRPr>
          </a:p>
        </p:txBody>
      </p:sp>
      <p:pic>
        <p:nvPicPr>
          <p:cNvPr id="4" name="Marcador de posición de imagen 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2" r="19822"/>
          <a:stretch>
            <a:fillRect/>
          </a:stretch>
        </p:blipFill>
        <p:spPr/>
      </p:pic>
      <p:sp>
        <p:nvSpPr>
          <p:cNvPr id="6" name="CuadroTexto 5"/>
          <p:cNvSpPr txBox="1"/>
          <p:nvPr/>
        </p:nvSpPr>
        <p:spPr>
          <a:xfrm>
            <a:off x="4328160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</p:spTree>
    <p:extLst>
      <p:ext uri="{BB962C8B-B14F-4D97-AF65-F5344CB8AC3E}">
        <p14:creationId xmlns:p14="http://schemas.microsoft.com/office/powerpoint/2010/main" val="32486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/>
          <p:cNvSpPr txBox="1"/>
          <p:nvPr/>
        </p:nvSpPr>
        <p:spPr>
          <a:xfrm>
            <a:off x="411481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669280" y="0"/>
            <a:ext cx="234696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7890" y="886841"/>
            <a:ext cx="9762780" cy="432897"/>
          </a:xfrm>
        </p:spPr>
        <p:txBody>
          <a:bodyPr/>
          <a:lstStyle/>
          <a:p>
            <a:r>
              <a:rPr lang="es-CL" sz="2400" dirty="0"/>
              <a:t>¿Por qué aprenden con más facilidad en esta etapa?</a:t>
            </a:r>
          </a:p>
        </p:txBody>
      </p:sp>
      <p:sp>
        <p:nvSpPr>
          <p:cNvPr id="9" name="Rectángulo 8"/>
          <p:cNvSpPr/>
          <p:nvPr/>
        </p:nvSpPr>
        <p:spPr>
          <a:xfrm>
            <a:off x="7665720" y="3480553"/>
            <a:ext cx="4251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>
                <a:solidFill>
                  <a:schemeClr val="bg2">
                    <a:lumMod val="25000"/>
                  </a:schemeClr>
                </a:solidFill>
              </a:rPr>
              <a:t>Se sabe que el cerebro de los niños y niñas entre los 0 y los 7 años está más preparado que en etapas posteriores para aprender, debido al mayor desarrollo neuronal en estos años. </a:t>
            </a:r>
            <a:endParaRPr lang="es-CL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665720" y="5562600"/>
            <a:ext cx="4251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b="1" dirty="0"/>
              <a:t>¡Por esta razón es vital que los niños y niñas asistan todos los días a la escuela!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496550" y="1765906"/>
            <a:ext cx="776175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rgbClr val="605B54"/>
                </a:solidFill>
              </a:rPr>
              <a:t>Desarrollo del Cerebro Humano</a:t>
            </a:r>
          </a:p>
          <a:p>
            <a:endParaRPr lang="es-CL" dirty="0">
              <a:solidFill>
                <a:srgbClr val="605B54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77878" y="6499082"/>
            <a:ext cx="5591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dirty="0">
                <a:solidFill>
                  <a:schemeClr val="bg1">
                    <a:lumMod val="50000"/>
                  </a:schemeClr>
                </a:solidFill>
              </a:rPr>
              <a:t>Fuente: Center </a:t>
            </a:r>
            <a:r>
              <a:rPr lang="es-CL" sz="1600" dirty="0" err="1">
                <a:solidFill>
                  <a:schemeClr val="bg1">
                    <a:lumMod val="50000"/>
                  </a:schemeClr>
                </a:solidFill>
              </a:rPr>
              <a:t>on</a:t>
            </a:r>
            <a:r>
              <a:rPr lang="es-CL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CL" sz="1600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es-CL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CL" sz="1600" dirty="0" err="1">
                <a:solidFill>
                  <a:schemeClr val="bg1">
                    <a:lumMod val="50000"/>
                  </a:schemeClr>
                </a:solidFill>
              </a:rPr>
              <a:t>Developing</a:t>
            </a:r>
            <a:r>
              <a:rPr lang="es-CL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CL" sz="1600" dirty="0" err="1">
                <a:solidFill>
                  <a:schemeClr val="bg1">
                    <a:lumMod val="50000"/>
                  </a:schemeClr>
                </a:solidFill>
              </a:rPr>
              <a:t>Child</a:t>
            </a:r>
            <a:r>
              <a:rPr lang="es-CL" sz="1600" dirty="0">
                <a:solidFill>
                  <a:schemeClr val="bg1">
                    <a:lumMod val="50000"/>
                  </a:schemeClr>
                </a:solidFill>
              </a:rPr>
              <a:t>, Harvard </a:t>
            </a:r>
            <a:r>
              <a:rPr lang="es-CL" sz="1600" dirty="0" err="1">
                <a:solidFill>
                  <a:schemeClr val="bg1">
                    <a:lumMod val="50000"/>
                  </a:schemeClr>
                </a:solidFill>
              </a:rPr>
              <a:t>University</a:t>
            </a:r>
            <a:endParaRPr lang="es-CL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676860" y="2418128"/>
            <a:ext cx="6542700" cy="3485764"/>
            <a:chOff x="676860" y="2418128"/>
            <a:chExt cx="6542700" cy="3485764"/>
          </a:xfrm>
        </p:grpSpPr>
        <p:grpSp>
          <p:nvGrpSpPr>
            <p:cNvPr id="21" name="Grupo 20"/>
            <p:cNvGrpSpPr/>
            <p:nvPr/>
          </p:nvGrpSpPr>
          <p:grpSpPr>
            <a:xfrm>
              <a:off x="676860" y="2418128"/>
              <a:ext cx="6542700" cy="3485764"/>
              <a:chOff x="676860" y="2418128"/>
              <a:chExt cx="6542700" cy="3485764"/>
            </a:xfrm>
          </p:grpSpPr>
          <p:pic>
            <p:nvPicPr>
              <p:cNvPr id="6" name="Imagen 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645"/>
              <a:stretch/>
            </p:blipFill>
            <p:spPr>
              <a:xfrm>
                <a:off x="842400" y="2525789"/>
                <a:ext cx="6377160" cy="3378103"/>
              </a:xfrm>
              <a:prstGeom prst="rect">
                <a:avLst/>
              </a:prstGeom>
            </p:spPr>
          </p:pic>
          <p:sp>
            <p:nvSpPr>
              <p:cNvPr id="18" name="CuadroTexto 17"/>
              <p:cNvSpPr txBox="1"/>
              <p:nvPr/>
            </p:nvSpPr>
            <p:spPr>
              <a:xfrm>
                <a:off x="676860" y="2629167"/>
                <a:ext cx="2154360" cy="58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L" sz="1600" b="1" dirty="0" err="1">
                    <a:solidFill>
                      <a:schemeClr val="bg1">
                        <a:lumMod val="50000"/>
                      </a:schemeClr>
                    </a:solidFill>
                  </a:rPr>
                  <a:t>Vias</a:t>
                </a:r>
                <a:r>
                  <a:rPr lang="es-CL" sz="1600" b="1" dirty="0">
                    <a:solidFill>
                      <a:schemeClr val="bg1">
                        <a:lumMod val="50000"/>
                      </a:schemeClr>
                    </a:solidFill>
                  </a:rPr>
                  <a:t> Sensoriales</a:t>
                </a:r>
              </a:p>
              <a:p>
                <a:pPr algn="ctr"/>
                <a:r>
                  <a:rPr lang="es-CL" sz="1600" b="1" dirty="0">
                    <a:solidFill>
                      <a:schemeClr val="bg1">
                        <a:lumMod val="50000"/>
                      </a:schemeClr>
                    </a:solidFill>
                  </a:rPr>
                  <a:t>(Ej. </a:t>
                </a:r>
                <a:r>
                  <a:rPr lang="es-CL" sz="1600" b="1" dirty="0" err="1">
                    <a:solidFill>
                      <a:schemeClr val="bg1">
                        <a:lumMod val="50000"/>
                      </a:schemeClr>
                    </a:solidFill>
                  </a:rPr>
                  <a:t>Visi</a:t>
                </a:r>
                <a:r>
                  <a:rPr lang="es-CL" sz="1600" b="1" dirty="0">
                    <a:solidFill>
                      <a:schemeClr val="bg1">
                        <a:lumMod val="50000"/>
                      </a:schemeClr>
                    </a:solidFill>
                  </a:rPr>
                  <a:t>{</a:t>
                </a:r>
                <a:r>
                  <a:rPr lang="es-CL" sz="1600" b="1" dirty="0" err="1">
                    <a:solidFill>
                      <a:schemeClr val="bg1">
                        <a:lumMod val="50000"/>
                      </a:schemeClr>
                    </a:solidFill>
                  </a:rPr>
                  <a:t>on</a:t>
                </a:r>
                <a:r>
                  <a:rPr lang="es-CL" sz="1600" b="1" dirty="0">
                    <a:solidFill>
                      <a:schemeClr val="bg1">
                        <a:lumMod val="50000"/>
                      </a:schemeClr>
                    </a:solidFill>
                  </a:rPr>
                  <a:t>, audición)</a:t>
                </a:r>
              </a:p>
            </p:txBody>
          </p:sp>
          <p:sp>
            <p:nvSpPr>
              <p:cNvPr id="19" name="Rectángulo 18"/>
              <p:cNvSpPr/>
              <p:nvPr/>
            </p:nvSpPr>
            <p:spPr>
              <a:xfrm>
                <a:off x="2831220" y="2521508"/>
                <a:ext cx="1021433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s-CL" sz="1600" b="1" dirty="0">
                    <a:solidFill>
                      <a:schemeClr val="bg1">
                        <a:lumMod val="50000"/>
                      </a:schemeClr>
                    </a:solidFill>
                  </a:rPr>
                  <a:t>Lenguaje</a:t>
                </a:r>
                <a:endParaRPr lang="es-CL" sz="1600" dirty="0"/>
              </a:p>
            </p:txBody>
          </p:sp>
          <p:sp>
            <p:nvSpPr>
              <p:cNvPr id="20" name="Rectángulo 19"/>
              <p:cNvSpPr/>
              <p:nvPr/>
            </p:nvSpPr>
            <p:spPr>
              <a:xfrm>
                <a:off x="4616482" y="2418128"/>
                <a:ext cx="2449982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s-CL" sz="1600" b="1" dirty="0">
                    <a:solidFill>
                      <a:schemeClr val="bg1">
                        <a:lumMod val="50000"/>
                      </a:schemeClr>
                    </a:solidFill>
                  </a:rPr>
                  <a:t>Funciones Cognitivas Superiores</a:t>
                </a:r>
                <a:endParaRPr lang="es-CL" sz="1600" dirty="0"/>
              </a:p>
            </p:txBody>
          </p:sp>
        </p:grpSp>
        <p:sp>
          <p:nvSpPr>
            <p:cNvPr id="22" name="CuadroTexto 21"/>
            <p:cNvSpPr txBox="1"/>
            <p:nvPr/>
          </p:nvSpPr>
          <p:spPr>
            <a:xfrm>
              <a:off x="1889761" y="5507678"/>
              <a:ext cx="32709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CL" sz="1400" b="1" dirty="0">
                  <a:solidFill>
                    <a:schemeClr val="bg1">
                      <a:lumMod val="50000"/>
                    </a:schemeClr>
                  </a:solidFill>
                </a:rPr>
                <a:t>Nacimiento        (Meses)         (Años)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2665680" y="3230880"/>
            <a:ext cx="4776960" cy="1860260"/>
            <a:chOff x="2727960" y="3702340"/>
            <a:chExt cx="4776960" cy="1860260"/>
          </a:xfrm>
        </p:grpSpPr>
        <p:sp>
          <p:nvSpPr>
            <p:cNvPr id="10" name="Rectángulo 9"/>
            <p:cNvSpPr/>
            <p:nvPr/>
          </p:nvSpPr>
          <p:spPr>
            <a:xfrm>
              <a:off x="2727960" y="3702340"/>
              <a:ext cx="2346960" cy="186026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12" name="Conector recto 11"/>
            <p:cNvCxnSpPr/>
            <p:nvPr/>
          </p:nvCxnSpPr>
          <p:spPr>
            <a:xfrm>
              <a:off x="5074920" y="3810000"/>
              <a:ext cx="2430000" cy="4798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787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05437" y="2273217"/>
            <a:ext cx="5601003" cy="8485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CL" sz="2800" dirty="0"/>
              <a:t>¿Cuánto creen Uds. que un niño o una niña debería faltar como máximo en un año escolar para que no afecte sus aprendizajes, si un año escolar tiene 180 días aproximadamente?</a:t>
            </a:r>
          </a:p>
        </p:txBody>
      </p:sp>
      <p:pic>
        <p:nvPicPr>
          <p:cNvPr id="3" name="Marcador de posición de imagen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3" r="20533"/>
          <a:stretch>
            <a:fillRect/>
          </a:stretch>
        </p:blipFill>
        <p:spPr/>
      </p:pic>
      <p:sp>
        <p:nvSpPr>
          <p:cNvPr id="5" name="CuadroTexto 4"/>
          <p:cNvSpPr txBox="1"/>
          <p:nvPr/>
        </p:nvSpPr>
        <p:spPr>
          <a:xfrm>
            <a:off x="4328160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</p:spTree>
    <p:extLst>
      <p:ext uri="{BB962C8B-B14F-4D97-AF65-F5344CB8AC3E}">
        <p14:creationId xmlns:p14="http://schemas.microsoft.com/office/powerpoint/2010/main" val="189345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8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4" r="18194"/>
          <a:stretch>
            <a:fillRect/>
          </a:stretch>
        </p:blipFill>
        <p:spPr/>
      </p:pic>
      <p:sp>
        <p:nvSpPr>
          <p:cNvPr id="4" name="Título 1"/>
          <p:cNvSpPr txBox="1">
            <a:spLocks/>
          </p:cNvSpPr>
          <p:nvPr/>
        </p:nvSpPr>
        <p:spPr>
          <a:xfrm>
            <a:off x="213692" y="1269361"/>
            <a:ext cx="5601003" cy="8485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dirty="0"/>
              <a:t>Ausentismo Crónico</a:t>
            </a:r>
          </a:p>
        </p:txBody>
      </p:sp>
      <p:sp>
        <p:nvSpPr>
          <p:cNvPr id="5" name="Marcador de texto 4"/>
          <p:cNvSpPr txBox="1">
            <a:spLocks/>
          </p:cNvSpPr>
          <p:nvPr/>
        </p:nvSpPr>
        <p:spPr>
          <a:xfrm>
            <a:off x="222730" y="3791990"/>
            <a:ext cx="5600700" cy="15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4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_tradnl" sz="2000" dirty="0">
                <a:solidFill>
                  <a:srgbClr val="000000"/>
                </a:solidFill>
              </a:rPr>
              <a:t>En Chile, un año escolar tiene 180 días de clases  aprox.</a:t>
            </a:r>
            <a:endParaRPr lang="es-ES_tradnl" sz="2000" dirty="0">
              <a:solidFill>
                <a:srgbClr val="000000"/>
              </a:solidFill>
              <a:sym typeface="Wingdings" pitchFamily="2" charset="2"/>
            </a:endParaRPr>
          </a:p>
          <a:p>
            <a:pPr>
              <a:defRPr/>
            </a:pPr>
            <a:endParaRPr lang="es-ES_tradnl" sz="2000" dirty="0">
              <a:solidFill>
                <a:srgbClr val="000000"/>
              </a:solidFill>
              <a:sym typeface="Symbol" pitchFamily="18" charset="2"/>
            </a:endParaRPr>
          </a:p>
          <a:p>
            <a:pPr>
              <a:defRPr/>
            </a:pPr>
            <a:r>
              <a:rPr lang="es-ES_tradnl" sz="2000" dirty="0">
                <a:solidFill>
                  <a:srgbClr val="000000"/>
                </a:solidFill>
                <a:sym typeface="Symbol" pitchFamily="18" charset="2"/>
              </a:rPr>
              <a:t>¿Cuánto es el 10% de 180 días? </a:t>
            </a:r>
            <a:endParaRPr lang="es-ES_tradnl" sz="2000" dirty="0">
              <a:solidFill>
                <a:srgbClr val="000000"/>
              </a:solidFill>
              <a:sym typeface="Wingdings" pitchFamily="2" charset="2"/>
            </a:endParaRPr>
          </a:p>
          <a:p>
            <a:endParaRPr lang="es-CL" sz="2000" dirty="0"/>
          </a:p>
        </p:txBody>
      </p:sp>
      <p:sp>
        <p:nvSpPr>
          <p:cNvPr id="6" name="3 Rectángulo redondeado">
            <a:extLst>
              <a:ext uri="{FF2B5EF4-FFF2-40B4-BE49-F238E27FC236}">
                <a16:creationId xmlns:a16="http://schemas.microsoft.com/office/drawing/2014/main" id="{BA98CFD3-1DF5-481C-92B1-5AD9C7F89BEF}"/>
              </a:ext>
            </a:extLst>
          </p:cNvPr>
          <p:cNvSpPr/>
          <p:nvPr/>
        </p:nvSpPr>
        <p:spPr>
          <a:xfrm>
            <a:off x="477526" y="2616677"/>
            <a:ext cx="5073333" cy="102520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2000" dirty="0">
                <a:solidFill>
                  <a:srgbClr val="000000"/>
                </a:solidFill>
              </a:rPr>
              <a:t>Es cuando su hijo/a falta el 10% o más de los días de clases en un año escolar completo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577081" y="5266039"/>
            <a:ext cx="10843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000" b="1" dirty="0">
                <a:solidFill>
                  <a:srgbClr val="000000"/>
                </a:solidFill>
              </a:rPr>
              <a:t>18 días</a:t>
            </a:r>
            <a:endParaRPr lang="es-ES_tradnl" sz="2000" b="1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13692" y="5836920"/>
            <a:ext cx="5601003" cy="73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altLang="es-CL" sz="2000" dirty="0">
                <a:sym typeface="Wingdings" panose="05000000000000000000" pitchFamily="2" charset="2"/>
              </a:rPr>
              <a:t>Por lo tanto, si su hijo o hija falta 18 días o más en  el año escolar, tiene ausentismo crónico </a:t>
            </a:r>
            <a:endParaRPr lang="es-ES_tradnl" altLang="es-CL" sz="20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4328160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</p:spTree>
    <p:extLst>
      <p:ext uri="{BB962C8B-B14F-4D97-AF65-F5344CB8AC3E}">
        <p14:creationId xmlns:p14="http://schemas.microsoft.com/office/powerpoint/2010/main" val="349326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8" r="24446"/>
          <a:stretch/>
        </p:blipFill>
        <p:spPr/>
      </p:pic>
      <p:sp>
        <p:nvSpPr>
          <p:cNvPr id="4" name="Título 2"/>
          <p:cNvSpPr txBox="1">
            <a:spLocks/>
          </p:cNvSpPr>
          <p:nvPr/>
        </p:nvSpPr>
        <p:spPr>
          <a:xfrm>
            <a:off x="203620" y="1270388"/>
            <a:ext cx="5601003" cy="8485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altLang="es-CL" sz="3600" b="1" dirty="0"/>
              <a:t>¿Cómo podemos detectar a los niños y niñas que están en  riesgo de tener Ausentismo Crónico?</a:t>
            </a:r>
            <a:endParaRPr lang="es-CL" sz="3600" dirty="0"/>
          </a:p>
        </p:txBody>
      </p:sp>
      <p:sp>
        <p:nvSpPr>
          <p:cNvPr id="5" name="Rectángulo 4"/>
          <p:cNvSpPr/>
          <p:nvPr/>
        </p:nvSpPr>
        <p:spPr>
          <a:xfrm>
            <a:off x="115349" y="4865982"/>
            <a:ext cx="5953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400" b="1" dirty="0">
                <a:solidFill>
                  <a:schemeClr val="accent3">
                    <a:lumMod val="50000"/>
                  </a:schemeClr>
                </a:solidFill>
              </a:rPr>
              <a:t>¡Necesitamos 4 voluntarios o voluntarias!</a:t>
            </a:r>
            <a:endParaRPr lang="es-CL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328160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</p:spTree>
    <p:extLst>
      <p:ext uri="{BB962C8B-B14F-4D97-AF65-F5344CB8AC3E}">
        <p14:creationId xmlns:p14="http://schemas.microsoft.com/office/powerpoint/2010/main" val="219489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933686" y="0"/>
            <a:ext cx="2387354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34324"/>
            <a:ext cx="10515600" cy="438636"/>
          </a:xfrm>
        </p:spPr>
        <p:txBody>
          <a:bodyPr/>
          <a:lstStyle/>
          <a:p>
            <a:pPr algn="ctr"/>
            <a:r>
              <a:rPr lang="es-ES_tradnl" altLang="es-CL" b="1" dirty="0">
                <a:latin typeface="Calibri" pitchFamily="34" charset="0"/>
                <a:cs typeface="Arial" charset="0"/>
              </a:rPr>
              <a:t>¿Qué consecuencias que trae el ausentismo crónico en educación inicial  para el aprendizaje en años posteriores?</a:t>
            </a:r>
            <a:br>
              <a:rPr lang="es-ES_tradnl" altLang="es-CL" b="1" dirty="0">
                <a:latin typeface="Calibri" pitchFamily="34" charset="0"/>
                <a:cs typeface="Arial" charset="0"/>
              </a:rPr>
            </a:br>
            <a:endParaRPr lang="es-CL" dirty="0"/>
          </a:p>
        </p:txBody>
      </p:sp>
      <p:sp>
        <p:nvSpPr>
          <p:cNvPr id="3" name="Marcador de gráfico 2"/>
          <p:cNvSpPr>
            <a:spLocks noGrp="1"/>
          </p:cNvSpPr>
          <p:nvPr>
            <p:ph type="chart" sz="quarter" idx="13"/>
          </p:nvPr>
        </p:nvSpPr>
        <p:spPr/>
      </p:sp>
      <p:grpSp>
        <p:nvGrpSpPr>
          <p:cNvPr id="8" name="Grupo 7"/>
          <p:cNvGrpSpPr/>
          <p:nvPr/>
        </p:nvGrpSpPr>
        <p:grpSpPr>
          <a:xfrm>
            <a:off x="487344" y="2314047"/>
            <a:ext cx="5371555" cy="3569735"/>
            <a:chOff x="1711326" y="1268414"/>
            <a:chExt cx="4295775" cy="2992437"/>
          </a:xfrm>
        </p:grpSpPr>
        <p:pic>
          <p:nvPicPr>
            <p:cNvPr id="9" name="Picture 2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1326" y="1268414"/>
              <a:ext cx="4295775" cy="299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val 27"/>
            <p:cNvSpPr>
              <a:spLocks noChangeArrowheads="1"/>
            </p:cNvSpPr>
            <p:nvPr/>
          </p:nvSpPr>
          <p:spPr bwMode="auto">
            <a:xfrm>
              <a:off x="4711700" y="2636838"/>
              <a:ext cx="1295400" cy="1293812"/>
            </a:xfrm>
            <a:prstGeom prst="ellips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s-CL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1" name="TextBox 4">
            <a:extLst>
              <a:ext uri="{FF2B5EF4-FFF2-40B4-BE49-F238E27FC236}">
                <a16:creationId xmlns:a16="http://schemas.microsoft.com/office/drawing/2014/main" id="{A7E29092-C92C-4F58-B3BE-EC421BCB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277" y="5885175"/>
            <a:ext cx="52968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es-ES_tradnl" sz="2000" dirty="0">
                <a:solidFill>
                  <a:srgbClr val="000000"/>
                </a:solidFill>
                <a:latin typeface="+mn-lt"/>
                <a:cs typeface="+mn-cs"/>
              </a:rPr>
              <a:t>Tienen los niveles más bajos tanto en matemática como en lectura en 5° básico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6369051" y="1807082"/>
            <a:ext cx="5111362" cy="4076700"/>
            <a:chOff x="6373378" y="3439999"/>
            <a:chExt cx="4135438" cy="2963863"/>
          </a:xfrm>
        </p:grpSpPr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3378" y="3439999"/>
              <a:ext cx="4135438" cy="296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9164951" y="5185632"/>
              <a:ext cx="1164676" cy="1075468"/>
            </a:xfrm>
            <a:prstGeom prst="ellips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s-CL" sz="180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5ECFB11D-48FB-4219-8F2A-740390398C8C}"/>
              </a:ext>
            </a:extLst>
          </p:cNvPr>
          <p:cNvSpPr>
            <a:spLocks/>
          </p:cNvSpPr>
          <p:nvPr/>
        </p:nvSpPr>
        <p:spPr bwMode="auto">
          <a:xfrm>
            <a:off x="6865149" y="5914019"/>
            <a:ext cx="42481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>
              <a:defRPr/>
            </a:pPr>
            <a:r>
              <a:rPr lang="es-ES_tradnl" sz="2000" dirty="0">
                <a:solidFill>
                  <a:srgbClr val="000000"/>
                </a:solidFill>
              </a:rPr>
              <a:t>Tienen los niveles más bajos de rendimiento escolar en 1º b</a:t>
            </a:r>
            <a:r>
              <a:rPr lang="es-ES_tradnl" altLang="ja-JP" sz="2000" dirty="0">
                <a:solidFill>
                  <a:srgbClr val="000000"/>
                </a:solidFill>
              </a:rPr>
              <a:t>ásico.</a:t>
            </a:r>
            <a:endParaRPr lang="es-ES_tradnl" sz="2000" dirty="0">
              <a:solidFill>
                <a:srgbClr val="00000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11481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75776EF-CDE1-4347-9983-703D7D20982B}"/>
              </a:ext>
            </a:extLst>
          </p:cNvPr>
          <p:cNvSpPr txBox="1"/>
          <p:nvPr/>
        </p:nvSpPr>
        <p:spPr>
          <a:xfrm>
            <a:off x="636800" y="1797520"/>
            <a:ext cx="511136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>
                <a:solidFill>
                  <a:schemeClr val="tx2"/>
                </a:solidFill>
              </a:rPr>
              <a:t>Niños/as ausentismo crónico en kinder tienen rendimiento más básico en 1º año básico</a:t>
            </a:r>
          </a:p>
          <a:p>
            <a:pPr algn="ctr"/>
            <a:endParaRPr lang="es-CL" sz="1600" b="1" dirty="0">
              <a:solidFill>
                <a:schemeClr val="tx2"/>
              </a:solidFill>
            </a:endParaRPr>
          </a:p>
          <a:p>
            <a:pPr algn="ctr"/>
            <a:endParaRPr lang="es-CL" sz="1600" b="1" dirty="0">
              <a:solidFill>
                <a:schemeClr val="tx2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2F0B92A-2B7A-41F8-8354-B51FCD3A0E6F}"/>
              </a:ext>
            </a:extLst>
          </p:cNvPr>
          <p:cNvSpPr txBox="1"/>
          <p:nvPr/>
        </p:nvSpPr>
        <p:spPr>
          <a:xfrm>
            <a:off x="6554575" y="1791955"/>
            <a:ext cx="500062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>
                <a:solidFill>
                  <a:schemeClr val="tx2"/>
                </a:solidFill>
              </a:rPr>
              <a:t>Niños/as de escasos recursos que tienen ausentismo crónico en kinder tienen los peores desempeños en lectura y escritura en 5º año básico</a:t>
            </a:r>
          </a:p>
          <a:p>
            <a:pPr algn="ctr"/>
            <a:endParaRPr lang="es-CL" sz="1600" b="1" dirty="0">
              <a:solidFill>
                <a:schemeClr val="tx2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0F03C-3982-42AA-8C3D-B9E50C60FFAC}"/>
              </a:ext>
            </a:extLst>
          </p:cNvPr>
          <p:cNvSpPr txBox="1"/>
          <p:nvPr/>
        </p:nvSpPr>
        <p:spPr>
          <a:xfrm>
            <a:off x="711587" y="2796972"/>
            <a:ext cx="1160166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1000" b="1" dirty="0">
                <a:solidFill>
                  <a:schemeClr val="tx2"/>
                </a:solidFill>
              </a:rPr>
              <a:t>Rendimiento académico promedio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542F866-628F-40E0-B5CB-8F49838A28A8}"/>
              </a:ext>
            </a:extLst>
          </p:cNvPr>
          <p:cNvSpPr txBox="1"/>
          <p:nvPr/>
        </p:nvSpPr>
        <p:spPr>
          <a:xfrm>
            <a:off x="6443838" y="2764888"/>
            <a:ext cx="1160166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1000" b="1" dirty="0">
                <a:solidFill>
                  <a:schemeClr val="tx2"/>
                </a:solidFill>
              </a:rPr>
              <a:t>Rendimiento académico promedio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68C2A36-C34C-4E80-BD66-136CED017937}"/>
              </a:ext>
            </a:extLst>
          </p:cNvPr>
          <p:cNvSpPr txBox="1"/>
          <p:nvPr/>
        </p:nvSpPr>
        <p:spPr>
          <a:xfrm>
            <a:off x="2043807" y="5526880"/>
            <a:ext cx="21118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chemeClr val="tx2"/>
                </a:solidFill>
              </a:rPr>
              <a:t>Ausentismo en Kinder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C2EAD93-9161-4ACC-BA33-77012FBD77B4}"/>
              </a:ext>
            </a:extLst>
          </p:cNvPr>
          <p:cNvSpPr txBox="1"/>
          <p:nvPr/>
        </p:nvSpPr>
        <p:spPr>
          <a:xfrm>
            <a:off x="7813395" y="5533528"/>
            <a:ext cx="21118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chemeClr val="tx2"/>
                </a:solidFill>
              </a:rPr>
              <a:t>Ausentismo en Kinder</a:t>
            </a:r>
          </a:p>
        </p:txBody>
      </p:sp>
    </p:spTree>
    <p:extLst>
      <p:ext uri="{BB962C8B-B14F-4D97-AF65-F5344CB8AC3E}">
        <p14:creationId xmlns:p14="http://schemas.microsoft.com/office/powerpoint/2010/main" val="244198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2747" y="2402061"/>
            <a:ext cx="10516985" cy="1230918"/>
          </a:xfrm>
        </p:spPr>
        <p:txBody>
          <a:bodyPr/>
          <a:lstStyle/>
          <a:p>
            <a:pPr>
              <a:defRPr/>
            </a:pPr>
            <a:r>
              <a:rPr lang="es-CL" b="1" dirty="0"/>
              <a:t>Cuando su hijo o hija falta a clases, se pierde aprendizajes y eso  puede traer consecuencias negativas para años posteriores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11481" y="0"/>
            <a:ext cx="1478280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chemeClr val="bg1">
                    <a:lumMod val="50000"/>
                  </a:schemeClr>
                </a:solidFill>
              </a:rPr>
              <a:t>REEMPLAZAR POR LOGO ESCUELA</a:t>
            </a:r>
          </a:p>
        </p:txBody>
      </p:sp>
    </p:spTree>
    <p:extLst>
      <p:ext uri="{BB962C8B-B14F-4D97-AF65-F5344CB8AC3E}">
        <p14:creationId xmlns:p14="http://schemas.microsoft.com/office/powerpoint/2010/main" val="79425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Tema de Office">
  <a:themeElements>
    <a:clrScheme name="Colores OFE + Otros">
      <a:dk1>
        <a:srgbClr val="FC4C02"/>
      </a:dk1>
      <a:lt1>
        <a:srgbClr val="FFFFFF"/>
      </a:lt1>
      <a:dk2>
        <a:srgbClr val="44546A"/>
      </a:dk2>
      <a:lt2>
        <a:srgbClr val="E7E6E6"/>
      </a:lt2>
      <a:accent1>
        <a:srgbClr val="FC4C02"/>
      </a:accent1>
      <a:accent2>
        <a:srgbClr val="003DA5"/>
      </a:accent2>
      <a:accent3>
        <a:srgbClr val="5B9BD5"/>
      </a:accent3>
      <a:accent4>
        <a:srgbClr val="FFC000"/>
      </a:accent4>
      <a:accent5>
        <a:srgbClr val="70AD47"/>
      </a:accent5>
      <a:accent6>
        <a:srgbClr val="954F72"/>
      </a:accent6>
      <a:hlink>
        <a:srgbClr val="003DA5"/>
      </a:hlink>
      <a:folHlink>
        <a:srgbClr val="5B9BD5"/>
      </a:folHlink>
    </a:clrScheme>
    <a:fontScheme name="Open Sans OFE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Colores OFE + Otros">
      <a:dk1>
        <a:srgbClr val="FC4C02"/>
      </a:dk1>
      <a:lt1>
        <a:srgbClr val="FFFFFF"/>
      </a:lt1>
      <a:dk2>
        <a:srgbClr val="44546A"/>
      </a:dk2>
      <a:lt2>
        <a:srgbClr val="E7E6E6"/>
      </a:lt2>
      <a:accent1>
        <a:srgbClr val="FC4C02"/>
      </a:accent1>
      <a:accent2>
        <a:srgbClr val="003DA5"/>
      </a:accent2>
      <a:accent3>
        <a:srgbClr val="5B9BD5"/>
      </a:accent3>
      <a:accent4>
        <a:srgbClr val="FFC000"/>
      </a:accent4>
      <a:accent5>
        <a:srgbClr val="70AD47"/>
      </a:accent5>
      <a:accent6>
        <a:srgbClr val="954F72"/>
      </a:accent6>
      <a:hlink>
        <a:srgbClr val="003DA5"/>
      </a:hlink>
      <a:folHlink>
        <a:srgbClr val="5B9BD5"/>
      </a:folHlink>
    </a:clrScheme>
    <a:fontScheme name="Open Sans OFE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Colores OFE + Otros">
      <a:dk1>
        <a:srgbClr val="FC4C02"/>
      </a:dk1>
      <a:lt1>
        <a:srgbClr val="FFFFFF"/>
      </a:lt1>
      <a:dk2>
        <a:srgbClr val="44546A"/>
      </a:dk2>
      <a:lt2>
        <a:srgbClr val="E7E6E6"/>
      </a:lt2>
      <a:accent1>
        <a:srgbClr val="FC4C02"/>
      </a:accent1>
      <a:accent2>
        <a:srgbClr val="003DA5"/>
      </a:accent2>
      <a:accent3>
        <a:srgbClr val="5B9BD5"/>
      </a:accent3>
      <a:accent4>
        <a:srgbClr val="FFC000"/>
      </a:accent4>
      <a:accent5>
        <a:srgbClr val="70AD47"/>
      </a:accent5>
      <a:accent6>
        <a:srgbClr val="954F72"/>
      </a:accent6>
      <a:hlink>
        <a:srgbClr val="003DA5"/>
      </a:hlink>
      <a:folHlink>
        <a:srgbClr val="5B9BD5"/>
      </a:folHlink>
    </a:clrScheme>
    <a:fontScheme name="Open Sans OFE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2363</TotalTime>
  <Words>1086</Words>
  <Application>Microsoft Office PowerPoint</Application>
  <PresentationFormat>Panorámica</PresentationFormat>
  <Paragraphs>93</Paragraphs>
  <Slides>15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Open Sans Extrabold</vt:lpstr>
      <vt:lpstr>Open Sans Light</vt:lpstr>
      <vt:lpstr>2_Tema de Office</vt:lpstr>
      <vt:lpstr>Tema de Office</vt:lpstr>
      <vt:lpstr>1_Tema de Office</vt:lpstr>
      <vt:lpstr>Presentación de PowerPoint</vt:lpstr>
      <vt:lpstr>Presentación de PowerPoint</vt:lpstr>
      <vt:lpstr>Educación Inicial</vt:lpstr>
      <vt:lpstr>¿Por qué aprenden con más facilidad en esta etapa?</vt:lpstr>
      <vt:lpstr>Presentación de PowerPoint</vt:lpstr>
      <vt:lpstr>Presentación de PowerPoint</vt:lpstr>
      <vt:lpstr>Presentación de PowerPoint</vt:lpstr>
      <vt:lpstr>¿Qué consecuencias que trae el ausentismo crónico en educación inicial  para el aprendizaje en años posteriores? </vt:lpstr>
      <vt:lpstr>Cuando su hijo o hija falta a clases, se pierde aprendizajes y eso  puede traer consecuencias negativas para años posteriores</vt:lpstr>
      <vt:lpstr>¿Usted sabe cuántos días ha faltado su hijo o hija desde  marzo hasta el día de hoy?</vt:lpstr>
      <vt:lpstr>Presentación de PowerPoint</vt:lpstr>
      <vt:lpstr>Presentación de PowerPoint</vt:lpstr>
      <vt:lpstr>Presentación de PowerPoint</vt:lpstr>
      <vt:lpstr>Presentación de PowerPoint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derrazuriz2018 derrazuriz2018</dc:creator>
  <cp:lastModifiedBy>Giovanna Méndez</cp:lastModifiedBy>
  <cp:revision>187</cp:revision>
  <dcterms:created xsi:type="dcterms:W3CDTF">2019-02-07T18:47:38Z</dcterms:created>
  <dcterms:modified xsi:type="dcterms:W3CDTF">2021-04-30T16:43:33Z</dcterms:modified>
</cp:coreProperties>
</file>