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4"/>
  </p:notesMasterIdLst>
  <p:sldIdLst>
    <p:sldId id="317" r:id="rId4"/>
    <p:sldId id="299" r:id="rId5"/>
    <p:sldId id="318" r:id="rId6"/>
    <p:sldId id="320" r:id="rId7"/>
    <p:sldId id="321" r:id="rId8"/>
    <p:sldId id="312" r:id="rId9"/>
    <p:sldId id="313" r:id="rId10"/>
    <p:sldId id="314" r:id="rId11"/>
    <p:sldId id="323" r:id="rId12"/>
    <p:sldId id="31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63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Recuerde usar un reporte por niño donde pueda colocar los días que ha faltado cada mes y un espacio para que los padres sumen la cantidad de días ausentes total como el ejemplo que está en la diapositiva.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25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b="9136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Segunda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  <p:sp>
        <p:nvSpPr>
          <p:cNvPr id="5" name="CuadroTexto 23"/>
          <p:cNvSpPr txBox="1"/>
          <p:nvPr/>
        </p:nvSpPr>
        <p:spPr>
          <a:xfrm>
            <a:off x="368479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437" y="2097088"/>
            <a:ext cx="5738162" cy="3870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Recordemos el eslogan:</a:t>
            </a: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4750"/>
          <a:stretch/>
        </p:blipFill>
        <p:spPr>
          <a:xfrm>
            <a:off x="6110288" y="0"/>
            <a:ext cx="6096000" cy="6858000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05437" y="2273217"/>
            <a:ext cx="5601003" cy="351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/>
          </a:p>
          <a:p>
            <a:pPr algn="ctr"/>
            <a:r>
              <a:rPr lang="es-CL" dirty="0"/>
              <a:t>¡Hay que estar para ganar!</a:t>
            </a:r>
          </a:p>
          <a:p>
            <a:pPr algn="ctr"/>
            <a:endParaRPr lang="es-CL" dirty="0"/>
          </a:p>
          <a:p>
            <a:pPr algn="ctr"/>
            <a:r>
              <a:rPr lang="es-CL" sz="3600" dirty="0">
                <a:solidFill>
                  <a:schemeClr val="accent2"/>
                </a:solidFill>
              </a:rPr>
              <a:t>Asistir a clases es ganar aprendizajes</a:t>
            </a:r>
          </a:p>
        </p:txBody>
      </p:sp>
      <p:sp>
        <p:nvSpPr>
          <p:cNvPr id="5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6343039" y="1269361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Ausentismo Crónico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6343342" y="3688080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6606873" y="2518091"/>
            <a:ext cx="5073333" cy="9452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6819" y="5212080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3039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hijo/a falta 18 días o más en  el año escolar, tiene ausentismo crónico </a:t>
            </a:r>
            <a:endParaRPr lang="es-ES_tradnl" altLang="es-CL" sz="2000" dirty="0"/>
          </a:p>
        </p:txBody>
      </p:sp>
      <p:sp>
        <p:nvSpPr>
          <p:cNvPr id="10" name="CuadroTexto 23"/>
          <p:cNvSpPr txBox="1"/>
          <p:nvPr/>
        </p:nvSpPr>
        <p:spPr>
          <a:xfrm>
            <a:off x="638594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53" y="1287065"/>
            <a:ext cx="10846654" cy="848525"/>
          </a:xfrm>
        </p:spPr>
        <p:txBody>
          <a:bodyPr/>
          <a:lstStyle/>
          <a:p>
            <a:r>
              <a:rPr lang="es-CL" altLang="es-CL" dirty="0"/>
              <a:t>¿Usted sabe cuántos días ha faltado su hijo o hija desde </a:t>
            </a:r>
            <a:br>
              <a:rPr lang="es-CL" altLang="es-CL" dirty="0"/>
            </a:br>
            <a:r>
              <a:rPr lang="es-CL" altLang="es-CL" dirty="0"/>
              <a:t>marzo hasta el día de hoy?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64773E-F64A-48AE-8DF0-C6828D15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6" y="2552006"/>
            <a:ext cx="11626752" cy="4098175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Observe el reporte de ausentismo mensual acumulativo de su hijo/a como el siguiente ejemplo: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Sume la cantidad de días ausentes de marzo hasta hoy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¿Sabía la cantidad de días ausentes que lleva su hijo/a hasta hoy?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Recuerde que si su hijo/a falta 18 días o más presentaría Ausentismo Crónico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Lo invitamos a comprometerse para que su hijo/a no siga faltando porque no queremos 	 que se pierda aprendizajes </a:t>
            </a:r>
          </a:p>
        </p:txBody>
      </p:sp>
      <p:sp>
        <p:nvSpPr>
          <p:cNvPr id="7" name="CuadroTexto 23"/>
          <p:cNvSpPr txBox="1"/>
          <p:nvPr/>
        </p:nvSpPr>
        <p:spPr>
          <a:xfrm>
            <a:off x="10266045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114800" y="0"/>
            <a:ext cx="2119607" cy="78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7057461-CD8B-43E9-A7D2-11F278300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75247"/>
              </p:ext>
            </p:extLst>
          </p:nvPr>
        </p:nvGraphicFramePr>
        <p:xfrm>
          <a:off x="660346" y="3100407"/>
          <a:ext cx="10871308" cy="108840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44111">
                  <a:extLst>
                    <a:ext uri="{9D8B030D-6E8A-4147-A177-3AD203B41FA5}">
                      <a16:colId xmlns:a16="http://schemas.microsoft.com/office/drawing/2014/main" val="2738039691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919150577"/>
                    </a:ext>
                  </a:extLst>
                </a:gridCol>
                <a:gridCol w="1564411">
                  <a:extLst>
                    <a:ext uri="{9D8B030D-6E8A-4147-A177-3AD203B41FA5}">
                      <a16:colId xmlns:a16="http://schemas.microsoft.com/office/drawing/2014/main" val="3170366494"/>
                    </a:ext>
                  </a:extLst>
                </a:gridCol>
                <a:gridCol w="1429998">
                  <a:extLst>
                    <a:ext uri="{9D8B030D-6E8A-4147-A177-3AD203B41FA5}">
                      <a16:colId xmlns:a16="http://schemas.microsoft.com/office/drawing/2014/main" val="246834445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2556150404"/>
                    </a:ext>
                  </a:extLst>
                </a:gridCol>
                <a:gridCol w="1416818">
                  <a:extLst>
                    <a:ext uri="{9D8B030D-6E8A-4147-A177-3AD203B41FA5}">
                      <a16:colId xmlns:a16="http://schemas.microsoft.com/office/drawing/2014/main" val="545772459"/>
                    </a:ext>
                  </a:extLst>
                </a:gridCol>
                <a:gridCol w="1131610">
                  <a:extLst>
                    <a:ext uri="{9D8B030D-6E8A-4147-A177-3AD203B41FA5}">
                      <a16:colId xmlns:a16="http://schemas.microsoft.com/office/drawing/2014/main" val="831397785"/>
                    </a:ext>
                  </a:extLst>
                </a:gridCol>
              </a:tblGrid>
              <a:tr h="61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Nombre de su hijo/a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Abril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Mayo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Junio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Julio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Total  días ausentes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0578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8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23"/>
          <p:cNvSpPr txBox="1"/>
          <p:nvPr/>
        </p:nvSpPr>
        <p:spPr>
          <a:xfrm>
            <a:off x="368479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¡Felicidades!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707456" y="4786898"/>
            <a:ext cx="8850113" cy="1384339"/>
          </a:xfrm>
        </p:spPr>
        <p:txBody>
          <a:bodyPr/>
          <a:lstStyle/>
          <a:p>
            <a:r>
              <a:rPr lang="es-CL" sz="3200" b="0" i="0"/>
              <a:t>¡Gracias por su compromiso y le invitamos a continuar enviando a su hijo/a a clases para que siga ganando aprendizajes!</a:t>
            </a:r>
            <a:endParaRPr lang="es-CL" sz="3200" b="0" i="0" dirty="0"/>
          </a:p>
        </p:txBody>
      </p:sp>
      <p:sp>
        <p:nvSpPr>
          <p:cNvPr id="5" name="Rectángulo 4"/>
          <p:cNvSpPr/>
          <p:nvPr/>
        </p:nvSpPr>
        <p:spPr>
          <a:xfrm>
            <a:off x="874020" y="1266091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ha faltado </a:t>
            </a:r>
            <a:r>
              <a:rPr lang="es-CL" sz="2400" u="sng" dirty="0">
                <a:solidFill>
                  <a:schemeClr val="bg1"/>
                </a:solidFill>
              </a:rPr>
              <a:t>menos de 6 días</a:t>
            </a:r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desde marzo hasta hoy…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8951A5BC-98E2-4C6D-BD11-93A685C4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649" y="2876770"/>
            <a:ext cx="1160806" cy="1215219"/>
          </a:xfrm>
          <a:prstGeom prst="rect">
            <a:avLst/>
          </a:prstGeom>
        </p:spPr>
      </p:pic>
      <p:pic>
        <p:nvPicPr>
          <p:cNvPr id="8" name="Gráfico 26">
            <a:extLst>
              <a:ext uri="{FF2B5EF4-FFF2-40B4-BE49-F238E27FC236}">
                <a16:creationId xmlns:a16="http://schemas.microsoft.com/office/drawing/2014/main" id="{50DABB4E-C60D-467B-88F1-3A3DF707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1662">
            <a:off x="2635945" y="3162375"/>
            <a:ext cx="706136" cy="6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450318" y="2042036"/>
            <a:ext cx="5050370" cy="2773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/>
              <a:t>Si su hijo/a ha faltado </a:t>
            </a:r>
          </a:p>
          <a:p>
            <a:r>
              <a:rPr lang="es-CL" sz="2800" u="sng" dirty="0"/>
              <a:t>más de 10 días</a:t>
            </a:r>
            <a:r>
              <a:rPr lang="es-CL" sz="2800" dirty="0"/>
              <a:t> desde marzo hasta hoy, trate de revertir la situación y converse con la Educadora o Escuela para ayudar a solucionar el problema.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sp>
        <p:nvSpPr>
          <p:cNvPr id="4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451067" y="1569473"/>
            <a:ext cx="4978933" cy="385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/>
              <a:t>Si el motivo de las ausencias es sólo por enfermedad, presente </a:t>
            </a:r>
            <a:r>
              <a:rPr lang="es-CL" sz="2800" b="1" dirty="0"/>
              <a:t>certificado médico </a:t>
            </a:r>
            <a:r>
              <a:rPr lang="es-CL" sz="2800" dirty="0"/>
              <a:t>y converse con la Educadora de qué manera </a:t>
            </a:r>
            <a:r>
              <a:rPr lang="es-CL" sz="2800" u="sng" dirty="0"/>
              <a:t>puede ayudar desde la casa</a:t>
            </a:r>
            <a:r>
              <a:rPr lang="es-CL" sz="2800" dirty="0"/>
              <a:t> para que su hijo/a no quede en desventaja en cuanto a los aprendizajes.</a:t>
            </a: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r="22014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638594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119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407455" y="1606267"/>
            <a:ext cx="5264683" cy="4108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3600" b="1" dirty="0">
                <a:solidFill>
                  <a:schemeClr val="accent2"/>
                </a:solidFill>
              </a:rPr>
              <a:t>Se viene el periodo</a:t>
            </a:r>
          </a:p>
          <a:p>
            <a:pPr algn="ctr">
              <a:defRPr/>
            </a:pPr>
            <a:r>
              <a:rPr lang="es-CL" sz="3600" b="1" dirty="0">
                <a:solidFill>
                  <a:schemeClr val="accent2"/>
                </a:solidFill>
              </a:rPr>
              <a:t>de invierno</a:t>
            </a:r>
            <a:r>
              <a:rPr lang="is-IS" sz="3600" b="1" dirty="0">
                <a:solidFill>
                  <a:schemeClr val="accent2"/>
                </a:solidFill>
              </a:rPr>
              <a:t>…</a:t>
            </a:r>
          </a:p>
          <a:p>
            <a:pPr algn="ctr">
              <a:defRPr/>
            </a:pPr>
            <a:endParaRPr lang="is-IS" sz="3600" b="1" dirty="0"/>
          </a:p>
          <a:p>
            <a:pPr algn="ctr">
              <a:defRPr/>
            </a:pPr>
            <a:endParaRPr lang="is-IS" sz="3600" b="1" dirty="0"/>
          </a:p>
          <a:p>
            <a:pPr algn="ctr">
              <a:defRPr/>
            </a:pPr>
            <a:r>
              <a:rPr lang="is-IS" sz="3600" b="1" dirty="0"/>
              <a:t>¡Ayúdenos</a:t>
            </a:r>
            <a:r>
              <a:rPr lang="es-CL" sz="3600" b="1" dirty="0"/>
              <a:t> a prevenir enfermedades para que su hijo o hija no falte a clases!</a:t>
            </a:r>
            <a:endParaRPr lang="is-IS" sz="3600" b="1" dirty="0"/>
          </a:p>
          <a:p>
            <a:pPr algn="ctr">
              <a:defRPr/>
            </a:pPr>
            <a:endParaRPr lang="es-CL" sz="3600" b="1" dirty="0"/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20341"/>
          <a:stretch>
            <a:fillRect/>
          </a:stretch>
        </p:blipFill>
        <p:spPr/>
      </p:pic>
      <p:sp>
        <p:nvSpPr>
          <p:cNvPr id="6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4194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6385940" y="1746968"/>
            <a:ext cx="4701159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Enseñe a su hijo/a a lavar sus manos antes y después de cada comida.</a:t>
            </a:r>
          </a:p>
          <a:p>
            <a:pPr marL="285750" indent="-285750">
              <a:lnSpc>
                <a:spcPct val="100000"/>
              </a:lnSpc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Enseñe a su hijo/a a toser o estornudar con el antebrazo.</a:t>
            </a:r>
          </a:p>
          <a:p>
            <a:pPr marL="285750" indent="-285750">
              <a:lnSpc>
                <a:spcPct val="100000"/>
              </a:lnSpc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Enseñe a su hijo/a a sonarse la nariz y a botar el papel en el basurero.</a:t>
            </a:r>
          </a:p>
          <a:p>
            <a:pPr marL="285750" indent="-285750">
              <a:lnSpc>
                <a:spcPct val="100000"/>
              </a:lnSpc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Ventile su casa en invierno.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5" t="8918" r="-7402" b="5470"/>
          <a:stretch/>
        </p:blipFill>
        <p:spPr/>
      </p:pic>
      <p:sp>
        <p:nvSpPr>
          <p:cNvPr id="4" name="CuadroTexto 23"/>
          <p:cNvSpPr txBox="1"/>
          <p:nvPr/>
        </p:nvSpPr>
        <p:spPr>
          <a:xfrm>
            <a:off x="638594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7732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502</Words>
  <Application>Microsoft Office PowerPoint</Application>
  <PresentationFormat>Panorámica</PresentationFormat>
  <Paragraphs>65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¿Usted sabe cuántos días ha faltado su hijo o hija desde  marzo hasta el día de hoy?</vt:lpstr>
      <vt:lpstr>¡Felicidades!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195</cp:revision>
  <dcterms:created xsi:type="dcterms:W3CDTF">2019-02-07T18:47:38Z</dcterms:created>
  <dcterms:modified xsi:type="dcterms:W3CDTF">2021-04-30T16:29:56Z</dcterms:modified>
</cp:coreProperties>
</file>