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2" r:id="rId2"/>
    <p:sldMasterId id="2147483690" r:id="rId3"/>
  </p:sldMasterIdLst>
  <p:notesMasterIdLst>
    <p:notesMasterId r:id="rId17"/>
  </p:notesMasterIdLst>
  <p:sldIdLst>
    <p:sldId id="317" r:id="rId4"/>
    <p:sldId id="299" r:id="rId5"/>
    <p:sldId id="318" r:id="rId6"/>
    <p:sldId id="312" r:id="rId7"/>
    <p:sldId id="313" r:id="rId8"/>
    <p:sldId id="314" r:id="rId9"/>
    <p:sldId id="322" r:id="rId10"/>
    <p:sldId id="320" r:id="rId11"/>
    <p:sldId id="321" r:id="rId12"/>
    <p:sldId id="323" r:id="rId13"/>
    <p:sldId id="324" r:id="rId14"/>
    <p:sldId id="32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05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4" autoAdjust="0"/>
    <p:restoredTop sz="90119" autoAdjust="0"/>
  </p:normalViewPr>
  <p:slideViewPr>
    <p:cSldViewPr snapToGrid="0" showGuides="1">
      <p:cViewPr varScale="1">
        <p:scale>
          <a:sx n="74" d="100"/>
          <a:sy n="74" d="100"/>
        </p:scale>
        <p:origin x="883" y="62"/>
      </p:cViewPr>
      <p:guideLst>
        <p:guide orient="horz" pos="2160"/>
        <p:guide pos="3863"/>
        <p:guide orient="horz" pos="13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F9A9-001E-4F91-9E18-DB93912D5A1E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2B89-78FE-4173-9320-3E63C33C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/>
              <a:t>Recuerde usar un reporte por niño/a donde pueda colocar los días que ha faltado cada mes y un espacio para que los padres sumen la cantidad de días ausentes total como el ejemplo que está en la diapositiva.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25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r>
              <a:rPr lang="es-CL" dirty="0"/>
              <a:t>Esta en la portada del PPT.</a:t>
            </a:r>
          </a:p>
          <a:p>
            <a:r>
              <a:rPr lang="es-CL" dirty="0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1 de enero de 2019</a:t>
            </a:r>
            <a:endParaRPr lang="es-CL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 dirty="0"/>
              <a:t>Aquí va el título de la presentación (máximo 1 línea)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 dirty="0"/>
              <a:t>Fundación Educacional Oportunidad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7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 - ING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 err="1">
                <a:solidFill>
                  <a:schemeClr val="accent2"/>
                </a:solidFill>
              </a:rPr>
              <a:t>Follow</a:t>
            </a:r>
            <a:r>
              <a:rPr lang="es-ES" sz="2400" b="1" i="1" dirty="0">
                <a:solidFill>
                  <a:schemeClr val="accent2"/>
                </a:solidFill>
              </a:rPr>
              <a:t> </a:t>
            </a:r>
            <a:r>
              <a:rPr lang="es-ES" sz="2400" b="1" i="1" dirty="0" err="1">
                <a:solidFill>
                  <a:schemeClr val="accent2"/>
                </a:solidFill>
              </a:rPr>
              <a:t>us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586" y="130343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587" y="2601674"/>
            <a:ext cx="5601003" cy="409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68031" y="2262383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620" y="127038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54065" y="222934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620" y="257847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210D4-D8CD-4F8F-B328-4B23303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8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2378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1825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ZQUIERD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4030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653" y="2618509"/>
            <a:ext cx="5601003" cy="3998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488848" y="2306902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6080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05472" y="2295771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956" y="2533139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2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74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18305"/>
            <a:ext cx="10515600" cy="438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para mostrar gráficos. Acá poner título.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94359-E798-4C20-97BC-9B32DE45A78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gráfico 11">
            <a:extLst>
              <a:ext uri="{FF2B5EF4-FFF2-40B4-BE49-F238E27FC236}">
                <a16:creationId xmlns:a16="http://schemas.microsoft.com/office/drawing/2014/main" id="{A8017CF6-0692-4727-9EF6-598D145BBF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33061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  <p:sp>
        <p:nvSpPr>
          <p:cNvPr id="13" name="Marcador de gráfico 11">
            <a:extLst>
              <a:ext uri="{FF2B5EF4-FFF2-40B4-BE49-F238E27FC236}">
                <a16:creationId xmlns:a16="http://schemas.microsoft.com/office/drawing/2014/main" id="{5AA84556-8ACF-428E-B6A3-A7E398413C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2786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</p:spTree>
    <p:extLst>
      <p:ext uri="{BB962C8B-B14F-4D97-AF65-F5344CB8AC3E}">
        <p14:creationId xmlns:p14="http://schemas.microsoft.com/office/powerpoint/2010/main" val="9052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5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22568"/>
            <a:ext cx="6460375" cy="4328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de tablas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7291ED-2F9B-43D6-BED4-532D19F1884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11293E11-7AEA-4981-A377-AA8D457643F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25513" y="1712913"/>
            <a:ext cx="10428287" cy="4205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Hacer </a:t>
            </a:r>
            <a:r>
              <a:rPr lang="es-CL" dirty="0" err="1"/>
              <a:t>click</a:t>
            </a:r>
            <a:r>
              <a:rPr lang="es-CL" dirty="0"/>
              <a:t> en el ícono para crear una tabla.</a:t>
            </a:r>
          </a:p>
        </p:txBody>
      </p:sp>
    </p:spTree>
    <p:extLst>
      <p:ext uri="{BB962C8B-B14F-4D97-AF65-F5344CB8AC3E}">
        <p14:creationId xmlns:p14="http://schemas.microsoft.com/office/powerpoint/2010/main" val="11874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375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+mj-lt"/>
              </a:rPr>
              <a:t>¡Muchas gracias!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chemeClr val="accent2"/>
                </a:solidFill>
              </a:rPr>
              <a:t>Síguenos en nuestras redes sociales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E4B4E6-EDCC-49ED-BAB4-A865556111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6" r:id="rId4"/>
    <p:sldLayoutId id="2147483678" r:id="rId5"/>
    <p:sldLayoutId id="2147483686" r:id="rId6"/>
    <p:sldLayoutId id="2147483679" r:id="rId7"/>
    <p:sldLayoutId id="214748368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700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b="0" dirty="0"/>
              <a:t>Tercera Reunión de Apoderados y Apoderadas</a:t>
            </a:r>
          </a:p>
        </p:txBody>
      </p:sp>
    </p:spTree>
    <p:extLst>
      <p:ext uri="{BB962C8B-B14F-4D97-AF65-F5344CB8AC3E}">
        <p14:creationId xmlns:p14="http://schemas.microsoft.com/office/powerpoint/2010/main" val="14113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6153" y="3049554"/>
            <a:ext cx="6298305" cy="742979"/>
          </a:xfrm>
        </p:spPr>
        <p:txBody>
          <a:bodyPr/>
          <a:lstStyle/>
          <a:p>
            <a:r>
              <a:rPr lang="es-ES_tradnl" sz="6000" dirty="0"/>
              <a:t>¡No se frustre!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25019" y="4858335"/>
            <a:ext cx="6414988" cy="1156703"/>
          </a:xfrm>
        </p:spPr>
        <p:txBody>
          <a:bodyPr/>
          <a:lstStyle/>
          <a:p>
            <a:r>
              <a:rPr lang="es-CL" sz="3200" b="0" i="0" dirty="0"/>
              <a:t>Aún queda tiempo para revertir esta situación, así que…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74020" y="1266091"/>
            <a:ext cx="10516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Si su hijo/a ha faltado </a:t>
            </a:r>
            <a:r>
              <a:rPr lang="es-CL" sz="2400" u="sng" dirty="0">
                <a:solidFill>
                  <a:schemeClr val="bg1"/>
                </a:solidFill>
              </a:rPr>
              <a:t>más de </a:t>
            </a:r>
            <a:r>
              <a:rPr lang="es-CL" sz="2400" u="sng">
                <a:solidFill>
                  <a:schemeClr val="bg1"/>
                </a:solidFill>
              </a:rPr>
              <a:t>10 días</a:t>
            </a:r>
            <a:endParaRPr lang="es-CL" sz="2400" dirty="0">
              <a:solidFill>
                <a:schemeClr val="bg1"/>
              </a:solidFill>
            </a:endParaRP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de clases desde marzo hasta hoy…</a:t>
            </a:r>
          </a:p>
        </p:txBody>
      </p:sp>
      <p:sp>
        <p:nvSpPr>
          <p:cNvPr id="8" name="CuadroTexto 23"/>
          <p:cNvSpPr txBox="1"/>
          <p:nvPr/>
        </p:nvSpPr>
        <p:spPr>
          <a:xfrm>
            <a:off x="414033" y="-5715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415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3"/>
          <p:cNvSpPr txBox="1"/>
          <p:nvPr/>
        </p:nvSpPr>
        <p:spPr>
          <a:xfrm>
            <a:off x="414033" y="-5715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223046" y="5101223"/>
            <a:ext cx="5818931" cy="1156703"/>
          </a:xfrm>
        </p:spPr>
        <p:txBody>
          <a:bodyPr/>
          <a:lstStyle/>
          <a:p>
            <a:r>
              <a:rPr lang="es-CL" sz="3200" b="0" i="0" dirty="0"/>
              <a:t>¡Confiamos en que Ud. enviará a su hijo/a a clases!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35" y="909637"/>
            <a:ext cx="4609155" cy="38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6451067" y="1612336"/>
            <a:ext cx="4850346" cy="4374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800" dirty="0"/>
              <a:t>Si su hijo/a ha faltado sólo por razones de enfermedad, </a:t>
            </a:r>
            <a:r>
              <a:rPr lang="es-CL" sz="2800" u="sng" dirty="0"/>
              <a:t>recuerde entregar </a:t>
            </a:r>
            <a:r>
              <a:rPr lang="es-CL" sz="2800" b="1" u="sng" dirty="0"/>
              <a:t>el certificado médico correspondiente</a:t>
            </a:r>
            <a:r>
              <a:rPr lang="es-CL" sz="2800" b="1" dirty="0"/>
              <a:t> </a:t>
            </a:r>
            <a:r>
              <a:rPr lang="es-CL" sz="2800" dirty="0"/>
              <a:t>y hable con la Educadora para ver la forma en que puede apoyar los aprendizajes desde </a:t>
            </a:r>
          </a:p>
          <a:p>
            <a:pPr>
              <a:lnSpc>
                <a:spcPct val="100000"/>
              </a:lnSpc>
            </a:pPr>
            <a:r>
              <a:rPr lang="es-CL" sz="2800" dirty="0"/>
              <a:t>el hogar.</a:t>
            </a:r>
          </a:p>
        </p:txBody>
      </p:sp>
      <p:pic>
        <p:nvPicPr>
          <p:cNvPr id="4" name="Marcador de imagen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r="22014"/>
          <a:stretch/>
        </p:blipFill>
        <p:spPr/>
      </p:pic>
      <p:sp>
        <p:nvSpPr>
          <p:cNvPr id="6" name="CuadroTexto 23"/>
          <p:cNvSpPr txBox="1"/>
          <p:nvPr/>
        </p:nvSpPr>
        <p:spPr>
          <a:xfrm>
            <a:off x="63855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8508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597" y="3087861"/>
            <a:ext cx="10516985" cy="1230918"/>
          </a:xfrm>
        </p:spPr>
        <p:txBody>
          <a:bodyPr/>
          <a:lstStyle/>
          <a:p>
            <a:pPr>
              <a:defRPr/>
            </a:pPr>
            <a:r>
              <a:rPr lang="es-CL" sz="5400" b="1" dirty="0"/>
              <a:t>¡Muchas gracias!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" y="0"/>
            <a:ext cx="1569389" cy="7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5437" y="2097088"/>
            <a:ext cx="5738162" cy="3870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Recordemos el eslogan:</a:t>
            </a:r>
          </a:p>
          <a:p>
            <a:pPr algn="ctr"/>
            <a:endParaRPr lang="es-CL" sz="3600" dirty="0">
              <a:solidFill>
                <a:schemeClr val="accent2"/>
              </a:solidFill>
            </a:endParaRPr>
          </a:p>
          <a:p>
            <a:pPr algn="ctr"/>
            <a:endParaRPr lang="es-CL" sz="3600" dirty="0">
              <a:solidFill>
                <a:schemeClr val="accent2"/>
              </a:solidFill>
            </a:endParaRP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r="4750"/>
          <a:stretch/>
        </p:blipFill>
        <p:spPr>
          <a:xfrm>
            <a:off x="6110288" y="0"/>
            <a:ext cx="6096000" cy="6858000"/>
          </a:xfr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05437" y="2225681"/>
            <a:ext cx="5601003" cy="2446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r>
              <a:rPr lang="es-CL" dirty="0"/>
              <a:t>¡Hay que estar para ganar!</a:t>
            </a:r>
          </a:p>
        </p:txBody>
      </p:sp>
      <p:sp>
        <p:nvSpPr>
          <p:cNvPr id="5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014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571640" y="1925638"/>
            <a:ext cx="5115536" cy="3288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L" sz="3600" b="1" dirty="0">
                <a:solidFill>
                  <a:schemeClr val="accent2"/>
                </a:solidFill>
              </a:rPr>
              <a:t>¿Se acuerda de las consecuencias que puede traer el ausentismo crónico en los aprendizajes de sus hijos/as?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5" name="CuadroTexto 23"/>
          <p:cNvSpPr txBox="1"/>
          <p:nvPr/>
        </p:nvSpPr>
        <p:spPr>
          <a:xfrm>
            <a:off x="63855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67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471099" y="2209808"/>
            <a:ext cx="4807482" cy="2773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s-CL" sz="2800" dirty="0"/>
              <a:t>Su hijo/a se pierde TODOS los aprendizajes pasados en los días que se ausentó, quedando en </a:t>
            </a:r>
            <a:r>
              <a:rPr lang="es-CL" sz="2800" u="sng" dirty="0"/>
              <a:t>desventaja con los demás compañeros y compañeras</a:t>
            </a:r>
            <a:r>
              <a:rPr lang="es-CL" sz="2800" dirty="0"/>
              <a:t>.</a:t>
            </a:r>
          </a:p>
        </p:txBody>
      </p:sp>
      <p:pic>
        <p:nvPicPr>
          <p:cNvPr id="4" name="Marcador de imagen 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4" r="12326"/>
          <a:stretch/>
        </p:blipFill>
        <p:spPr/>
      </p:pic>
      <p:sp>
        <p:nvSpPr>
          <p:cNvPr id="6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415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6510815" y="2285146"/>
            <a:ext cx="4421721" cy="1730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s-CL" sz="2800" dirty="0"/>
              <a:t>Corre el riesgo de tener los </a:t>
            </a:r>
            <a:r>
              <a:rPr lang="es-CL" sz="2800" u="sng" dirty="0"/>
              <a:t>niveles de rendimiento más bajos </a:t>
            </a:r>
            <a:r>
              <a:rPr lang="es-CL" sz="2800" dirty="0"/>
              <a:t>en 1° año básico </a:t>
            </a:r>
          </a:p>
        </p:txBody>
      </p:sp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0"/>
          <a:stretch/>
        </p:blipFill>
        <p:spPr/>
      </p:pic>
      <p:sp>
        <p:nvSpPr>
          <p:cNvPr id="4" name="CuadroTexto 23"/>
          <p:cNvSpPr txBox="1"/>
          <p:nvPr/>
        </p:nvSpPr>
        <p:spPr>
          <a:xfrm>
            <a:off x="63855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119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imagen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r="7528"/>
          <a:stretch/>
        </p:blipFill>
        <p:spPr/>
      </p:pic>
      <p:sp>
        <p:nvSpPr>
          <p:cNvPr id="4" name="Título 2"/>
          <p:cNvSpPr txBox="1">
            <a:spLocks/>
          </p:cNvSpPr>
          <p:nvPr/>
        </p:nvSpPr>
        <p:spPr>
          <a:xfrm>
            <a:off x="450317" y="2712473"/>
            <a:ext cx="4817873" cy="1888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s-CL" sz="2800" dirty="0"/>
              <a:t>Corre el riesgo de tener los </a:t>
            </a:r>
            <a:r>
              <a:rPr lang="es-CL" sz="2800" u="sng" dirty="0"/>
              <a:t>niveles más bajos</a:t>
            </a:r>
            <a:r>
              <a:rPr lang="es-CL" sz="2800" dirty="0"/>
              <a:t> en matemática y en lectura en 5° año básico</a:t>
            </a:r>
          </a:p>
        </p:txBody>
      </p:sp>
      <p:sp>
        <p:nvSpPr>
          <p:cNvPr id="5" name="CuadroTexto 2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41943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9" r="18199"/>
          <a:stretch>
            <a:fillRect/>
          </a:stretch>
        </p:blipFill>
        <p:spPr/>
      </p:pic>
      <p:sp>
        <p:nvSpPr>
          <p:cNvPr id="4" name="Título 1"/>
          <p:cNvSpPr txBox="1">
            <a:spLocks/>
          </p:cNvSpPr>
          <p:nvPr/>
        </p:nvSpPr>
        <p:spPr>
          <a:xfrm>
            <a:off x="6458500" y="300038"/>
            <a:ext cx="5601003" cy="2002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L" sz="2800" dirty="0">
                <a:solidFill>
                  <a:schemeClr val="accent2"/>
                </a:solidFill>
              </a:rPr>
              <a:t>Recordemos qué es</a:t>
            </a:r>
          </a:p>
          <a:p>
            <a:pPr algn="ctr">
              <a:lnSpc>
                <a:spcPct val="100000"/>
              </a:lnSpc>
            </a:pPr>
            <a:r>
              <a:rPr lang="es-CL" dirty="0"/>
              <a:t>Ausentismo Crónico</a:t>
            </a:r>
          </a:p>
        </p:txBody>
      </p:sp>
      <p:sp>
        <p:nvSpPr>
          <p:cNvPr id="5" name="Marcador de texto 4"/>
          <p:cNvSpPr txBox="1">
            <a:spLocks/>
          </p:cNvSpPr>
          <p:nvPr/>
        </p:nvSpPr>
        <p:spPr>
          <a:xfrm>
            <a:off x="6343342" y="3730943"/>
            <a:ext cx="5600700" cy="15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4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</a:rPr>
              <a:t>En Chile, un año escolar tiene 180 días de clases  aprox.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defRPr/>
            </a:pPr>
            <a:endParaRPr lang="es-ES_tradnl" sz="200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  <a:sym typeface="Symbol" pitchFamily="18" charset="2"/>
              </a:rPr>
              <a:t>¿Cuánto es el 10% de 180 días? 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endParaRPr lang="es-CL" sz="2000" dirty="0"/>
          </a:p>
        </p:txBody>
      </p:sp>
      <p:sp>
        <p:nvSpPr>
          <p:cNvPr id="6" name="3 Rectángulo redondeado">
            <a:extLst>
              <a:ext uri="{FF2B5EF4-FFF2-40B4-BE49-F238E27FC236}">
                <a16:creationId xmlns:a16="http://schemas.microsoft.com/office/drawing/2014/main" id="{BA98CFD3-1DF5-481C-92B1-5AD9C7F89BEF}"/>
              </a:ext>
            </a:extLst>
          </p:cNvPr>
          <p:cNvSpPr/>
          <p:nvPr/>
        </p:nvSpPr>
        <p:spPr>
          <a:xfrm>
            <a:off x="6722334" y="2321221"/>
            <a:ext cx="5073333" cy="11077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Es cuando su hijo/a falta el 10% o más </a:t>
            </a:r>
          </a:p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de los días de clases en un año escolar completo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16819" y="5254943"/>
            <a:ext cx="108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rgbClr val="000000"/>
                </a:solidFill>
              </a:rPr>
              <a:t>18 días</a:t>
            </a:r>
            <a:endParaRPr lang="es-ES_tradnl" sz="2000" b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43039" y="5836920"/>
            <a:ext cx="5601003" cy="73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CL" sz="2000" dirty="0">
                <a:sym typeface="Wingdings" panose="05000000000000000000" pitchFamily="2" charset="2"/>
              </a:rPr>
              <a:t>Por lo tanto, si su hijo/a falta 18 días o más en  el año escolar, tiene ausentismo crónico </a:t>
            </a:r>
            <a:endParaRPr lang="es-ES_tradnl" altLang="es-CL" sz="2000" dirty="0"/>
          </a:p>
        </p:txBody>
      </p:sp>
    </p:spTree>
    <p:extLst>
      <p:ext uri="{BB962C8B-B14F-4D97-AF65-F5344CB8AC3E}">
        <p14:creationId xmlns:p14="http://schemas.microsoft.com/office/powerpoint/2010/main" val="5565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72880" y="0"/>
            <a:ext cx="2227811" cy="1014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B09379-5D76-41E0-8842-21DC1618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304" y="1298137"/>
            <a:ext cx="11804696" cy="848525"/>
          </a:xfrm>
        </p:spPr>
        <p:txBody>
          <a:bodyPr/>
          <a:lstStyle/>
          <a:p>
            <a:r>
              <a:rPr lang="es-CL" altLang="es-CL" dirty="0"/>
              <a:t>¿Usted sabe cuántos días ha faltado su hijo o hija desde marzo hasta el día de hoy?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864773E-F64A-48AE-8DF0-C6828D15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6" y="2552006"/>
            <a:ext cx="11626752" cy="4098175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Observe el reporte de ausentismo mensual acumulativo de su hijo/a como el siguiente ejemplo: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Sume la cantidad de días ausentes de marzo hasta hoy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¿Sabía la cantidad de días ausentes que lleva su hijo/a hasta hoy?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Recuerde que si su hijo/a falta 18 días o más presentaría Ausentismo Crónico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Le invitamos a comprometerse para que su hijo/a no siga faltando porque no queremos 	 que se pierda aprendizajes </a:t>
            </a:r>
          </a:p>
        </p:txBody>
      </p:sp>
      <p:sp>
        <p:nvSpPr>
          <p:cNvPr id="7" name="CuadroTexto 23"/>
          <p:cNvSpPr txBox="1"/>
          <p:nvPr/>
        </p:nvSpPr>
        <p:spPr>
          <a:xfrm>
            <a:off x="1014984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947160" y="0"/>
            <a:ext cx="2083802" cy="90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5B3BB05-3304-41AE-87D4-B076159DA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49185"/>
              </p:ext>
            </p:extLst>
          </p:nvPr>
        </p:nvGraphicFramePr>
        <p:xfrm>
          <a:off x="756812" y="2989407"/>
          <a:ext cx="10871308" cy="108840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344111">
                  <a:extLst>
                    <a:ext uri="{9D8B030D-6E8A-4147-A177-3AD203B41FA5}">
                      <a16:colId xmlns:a16="http://schemas.microsoft.com/office/drawing/2014/main" val="2497383758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1264149167"/>
                    </a:ext>
                  </a:extLst>
                </a:gridCol>
                <a:gridCol w="1564411">
                  <a:extLst>
                    <a:ext uri="{9D8B030D-6E8A-4147-A177-3AD203B41FA5}">
                      <a16:colId xmlns:a16="http://schemas.microsoft.com/office/drawing/2014/main" val="1641191456"/>
                    </a:ext>
                  </a:extLst>
                </a:gridCol>
                <a:gridCol w="1429998">
                  <a:extLst>
                    <a:ext uri="{9D8B030D-6E8A-4147-A177-3AD203B41FA5}">
                      <a16:colId xmlns:a16="http://schemas.microsoft.com/office/drawing/2014/main" val="3637243414"/>
                    </a:ext>
                  </a:extLst>
                </a:gridCol>
                <a:gridCol w="1507252">
                  <a:extLst>
                    <a:ext uri="{9D8B030D-6E8A-4147-A177-3AD203B41FA5}">
                      <a16:colId xmlns:a16="http://schemas.microsoft.com/office/drawing/2014/main" val="4283689344"/>
                    </a:ext>
                  </a:extLst>
                </a:gridCol>
                <a:gridCol w="1416818">
                  <a:extLst>
                    <a:ext uri="{9D8B030D-6E8A-4147-A177-3AD203B41FA5}">
                      <a16:colId xmlns:a16="http://schemas.microsoft.com/office/drawing/2014/main" val="2519671232"/>
                    </a:ext>
                  </a:extLst>
                </a:gridCol>
                <a:gridCol w="1131610">
                  <a:extLst>
                    <a:ext uri="{9D8B030D-6E8A-4147-A177-3AD203B41FA5}">
                      <a16:colId xmlns:a16="http://schemas.microsoft.com/office/drawing/2014/main" val="3723337094"/>
                    </a:ext>
                  </a:extLst>
                </a:gridCol>
              </a:tblGrid>
              <a:tr h="617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Nombre de su hijo/a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Marzo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Abril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Mayo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Junio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Julio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Total  días ausentes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03355"/>
                  </a:ext>
                </a:extLst>
              </a:tr>
              <a:tr h="47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María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1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6153" y="3049554"/>
            <a:ext cx="6298305" cy="742979"/>
          </a:xfrm>
        </p:spPr>
        <p:txBody>
          <a:bodyPr/>
          <a:lstStyle/>
          <a:p>
            <a:r>
              <a:rPr lang="es-ES_tradnl" sz="6000" dirty="0"/>
              <a:t>¡Felicidades!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000350" y="4786898"/>
            <a:ext cx="8264326" cy="1427201"/>
          </a:xfrm>
        </p:spPr>
        <p:txBody>
          <a:bodyPr/>
          <a:lstStyle/>
          <a:p>
            <a:r>
              <a:rPr lang="es-CL" sz="3200" b="0" i="0"/>
              <a:t>¡Gracias por su compromiso y le invitamos a continuar enviando a su hijo/a a clases para que siga ganando aprendizajes!</a:t>
            </a:r>
            <a:endParaRPr lang="es-CL" sz="3200" b="0" i="0" dirty="0"/>
          </a:p>
        </p:txBody>
      </p:sp>
      <p:sp>
        <p:nvSpPr>
          <p:cNvPr id="5" name="Rectángulo 4"/>
          <p:cNvSpPr/>
          <p:nvPr/>
        </p:nvSpPr>
        <p:spPr>
          <a:xfrm>
            <a:off x="874020" y="1266091"/>
            <a:ext cx="10516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</a:rPr>
              <a:t>Si su hijo/a ha faltado </a:t>
            </a:r>
            <a:r>
              <a:rPr lang="es-CL" sz="2400" u="sng" dirty="0">
                <a:solidFill>
                  <a:schemeClr val="bg1"/>
                </a:solidFill>
              </a:rPr>
              <a:t>menos de 6 días</a:t>
            </a:r>
            <a:endParaRPr lang="es-CL" sz="2400" dirty="0">
              <a:solidFill>
                <a:schemeClr val="bg1"/>
              </a:solidFill>
            </a:endParaRPr>
          </a:p>
          <a:p>
            <a:pPr algn="ctr"/>
            <a:r>
              <a:rPr lang="es-CL" sz="2400" dirty="0">
                <a:solidFill>
                  <a:schemeClr val="bg1"/>
                </a:solidFill>
              </a:rPr>
              <a:t>desde marzo hasta hoy…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6" name="Gráfico 3">
            <a:extLst>
              <a:ext uri="{FF2B5EF4-FFF2-40B4-BE49-F238E27FC236}">
                <a16:creationId xmlns:a16="http://schemas.microsoft.com/office/drawing/2014/main" id="{8951A5BC-98E2-4C6D-BD11-93A685C47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1649" y="2876770"/>
            <a:ext cx="1160806" cy="1215219"/>
          </a:xfrm>
          <a:prstGeom prst="rect">
            <a:avLst/>
          </a:prstGeom>
        </p:spPr>
      </p:pic>
      <p:pic>
        <p:nvPicPr>
          <p:cNvPr id="8" name="Gráfico 26">
            <a:extLst>
              <a:ext uri="{FF2B5EF4-FFF2-40B4-BE49-F238E27FC236}">
                <a16:creationId xmlns:a16="http://schemas.microsoft.com/office/drawing/2014/main" id="{50DABB4E-C60D-467B-88F1-3A3DF707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1662">
            <a:off x="2635945" y="3162375"/>
            <a:ext cx="706136" cy="684952"/>
          </a:xfrm>
          <a:prstGeom prst="rect">
            <a:avLst/>
          </a:prstGeom>
        </p:spPr>
      </p:pic>
      <p:sp>
        <p:nvSpPr>
          <p:cNvPr id="9" name="CuadroTexto 23"/>
          <p:cNvSpPr txBox="1"/>
          <p:nvPr/>
        </p:nvSpPr>
        <p:spPr>
          <a:xfrm>
            <a:off x="414033" y="-5715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7286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2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2472</TotalTime>
  <Words>517</Words>
  <Application>Microsoft Office PowerPoint</Application>
  <PresentationFormat>Panorámica</PresentationFormat>
  <Paragraphs>62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 Extrabold</vt:lpstr>
      <vt:lpstr>Open Sans Light</vt:lpstr>
      <vt:lpstr>2_Tema de Office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¿Usted sabe cuántos días ha faltado su hijo o hija desde marzo hasta el día de hoy?</vt:lpstr>
      <vt:lpstr>¡Felicidades!</vt:lpstr>
      <vt:lpstr>¡No se frustre!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derrazuriz2018 derrazuriz2018</dc:creator>
  <cp:lastModifiedBy>Giovanna Méndez</cp:lastModifiedBy>
  <cp:revision>201</cp:revision>
  <dcterms:created xsi:type="dcterms:W3CDTF">2019-02-07T18:47:38Z</dcterms:created>
  <dcterms:modified xsi:type="dcterms:W3CDTF">2021-04-30T16:43:43Z</dcterms:modified>
</cp:coreProperties>
</file>