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2" r:id="rId2"/>
    <p:sldMasterId id="2147483690" r:id="rId3"/>
  </p:sldMasterIdLst>
  <p:notesMasterIdLst>
    <p:notesMasterId r:id="rId17"/>
  </p:notesMasterIdLst>
  <p:sldIdLst>
    <p:sldId id="317" r:id="rId4"/>
    <p:sldId id="299" r:id="rId5"/>
    <p:sldId id="318" r:id="rId6"/>
    <p:sldId id="312" r:id="rId7"/>
    <p:sldId id="313" r:id="rId8"/>
    <p:sldId id="322" r:id="rId9"/>
    <p:sldId id="320" r:id="rId10"/>
    <p:sldId id="325" r:id="rId11"/>
    <p:sldId id="326" r:id="rId12"/>
    <p:sldId id="329" r:id="rId13"/>
    <p:sldId id="321" r:id="rId14"/>
    <p:sldId id="323" r:id="rId15"/>
    <p:sldId id="31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605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4" autoAdjust="0"/>
    <p:restoredTop sz="90119" autoAdjust="0"/>
  </p:normalViewPr>
  <p:slideViewPr>
    <p:cSldViewPr snapToGrid="0" showGuides="1">
      <p:cViewPr varScale="1">
        <p:scale>
          <a:sx n="74" d="100"/>
          <a:sy n="74" d="100"/>
        </p:scale>
        <p:origin x="883" y="62"/>
      </p:cViewPr>
      <p:guideLst>
        <p:guide orient="horz" pos="2160"/>
        <p:guide pos="3885"/>
        <p:guide orient="horz" pos="13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F9A9-001E-4F91-9E18-DB93912D5A1E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D2B89-78FE-4173-9320-3E63C33C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4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725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024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CA4436-2718-43E8-A551-672460645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73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r>
              <a:rPr lang="es-CL" dirty="0"/>
              <a:t>Esta en la portada del PPT.</a:t>
            </a:r>
          </a:p>
          <a:p>
            <a:r>
              <a:rPr lang="es-CL" dirty="0"/>
              <a:t>Acá insertar una imagen oficial de la Fundación (niños felices) con el ícono de 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CEF090-11ED-4499-B913-F9C68475F6D1}"/>
              </a:ext>
            </a:extLst>
          </p:cNvPr>
          <p:cNvSpPr/>
          <p:nvPr userDrawn="1"/>
        </p:nvSpPr>
        <p:spPr>
          <a:xfrm>
            <a:off x="0" y="4637314"/>
            <a:ext cx="12192000" cy="115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5AC78C2-59BC-4834-BDBE-A1B09642B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837" y="5694403"/>
            <a:ext cx="11744324" cy="401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Nombre expositor(a) 1  |  Nombre Expositor(a) 2  |  Nombre Expositor(a) 3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8921478-3991-4EF8-ABA8-27AFA570C9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38" y="6436477"/>
            <a:ext cx="2020598" cy="255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1 de enero de 2019</a:t>
            </a:r>
            <a:endParaRPr lang="es-CL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CFEF61F-6342-41D6-85B5-C8B1E1DF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6" y="5054430"/>
            <a:ext cx="11744325" cy="519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s-ES" dirty="0"/>
              <a:t>Aquí va el título de la presentación (máximo 1 línea)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41FD3-F635-4937-A1A1-CDE4727F1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7870" y="6436476"/>
            <a:ext cx="3117271" cy="2552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sz="1400" b="1" dirty="0"/>
              <a:t>Fundación Educacional Oportunidad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7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 - ING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 err="1">
                <a:solidFill>
                  <a:schemeClr val="accent2"/>
                </a:solidFill>
              </a:rPr>
              <a:t>Follow</a:t>
            </a:r>
            <a:r>
              <a:rPr lang="es-ES" sz="2400" b="1" i="1" dirty="0">
                <a:solidFill>
                  <a:schemeClr val="accent2"/>
                </a:solidFill>
              </a:rPr>
              <a:t> </a:t>
            </a:r>
            <a:r>
              <a:rPr lang="es-ES" sz="2400" b="1" i="1" dirty="0" err="1">
                <a:solidFill>
                  <a:schemeClr val="accent2"/>
                </a:solidFill>
              </a:rPr>
              <a:t>us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892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586" y="130343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587" y="2601674"/>
            <a:ext cx="5601003" cy="409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68031" y="2262383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1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620" y="127038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54065" y="222934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620" y="2578474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4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210D4-D8CD-4F8F-B328-4B233039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8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2378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(cambio de temátic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EDDBD6-2CC3-4DC5-BCF9-135C18509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Esta es una portadilla. Acá agregar una foto a pantalla completa.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1C3C613-AD89-49B9-BE15-5274E6086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8380"/>
            <a:ext cx="12192000" cy="1446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s-ES" dirty="0"/>
              <a:t>Acá escribir el título de la temática que comienza (1 línea ojalá)</a:t>
            </a:r>
          </a:p>
        </p:txBody>
      </p:sp>
    </p:spTree>
    <p:extLst>
      <p:ext uri="{BB962C8B-B14F-4D97-AF65-F5344CB8AC3E}">
        <p14:creationId xmlns:p14="http://schemas.microsoft.com/office/powerpoint/2010/main" val="1825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ZQUIERD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40304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1653" y="2618509"/>
            <a:ext cx="5601003" cy="3998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488848" y="2306902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5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6080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505472" y="2295771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1956" y="2533139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2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74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18305"/>
            <a:ext cx="10515600" cy="438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para mostrar gráficos. Acá poner título.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94359-E798-4C20-97BC-9B32DE45A78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gráfico 11">
            <a:extLst>
              <a:ext uri="{FF2B5EF4-FFF2-40B4-BE49-F238E27FC236}">
                <a16:creationId xmlns:a16="http://schemas.microsoft.com/office/drawing/2014/main" id="{A8017CF6-0692-4727-9EF6-598D145BBF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33061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  <p:sp>
        <p:nvSpPr>
          <p:cNvPr id="13" name="Marcador de gráfico 11">
            <a:extLst>
              <a:ext uri="{FF2B5EF4-FFF2-40B4-BE49-F238E27FC236}">
                <a16:creationId xmlns:a16="http://schemas.microsoft.com/office/drawing/2014/main" id="{5AA84556-8ACF-428E-B6A3-A7E398413C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52786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</p:spTree>
    <p:extLst>
      <p:ext uri="{BB962C8B-B14F-4D97-AF65-F5344CB8AC3E}">
        <p14:creationId xmlns:p14="http://schemas.microsoft.com/office/powerpoint/2010/main" val="9052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5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22568"/>
            <a:ext cx="6460375" cy="4328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de tablas</a:t>
            </a:r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7291ED-2F9B-43D6-BED4-532D19F1884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tabla 7">
            <a:extLst>
              <a:ext uri="{FF2B5EF4-FFF2-40B4-BE49-F238E27FC236}">
                <a16:creationId xmlns:a16="http://schemas.microsoft.com/office/drawing/2014/main" id="{11293E11-7AEA-4981-A377-AA8D457643F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25513" y="1712913"/>
            <a:ext cx="10428287" cy="4205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Hacer </a:t>
            </a:r>
            <a:r>
              <a:rPr lang="es-CL" dirty="0" err="1"/>
              <a:t>click</a:t>
            </a:r>
            <a:r>
              <a:rPr lang="es-CL" dirty="0"/>
              <a:t> en el ícono para crear una tabla.</a:t>
            </a:r>
          </a:p>
        </p:txBody>
      </p:sp>
    </p:spTree>
    <p:extLst>
      <p:ext uri="{BB962C8B-B14F-4D97-AF65-F5344CB8AC3E}">
        <p14:creationId xmlns:p14="http://schemas.microsoft.com/office/powerpoint/2010/main" val="11874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37587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+mj-lt"/>
              </a:rPr>
              <a:t>¡Muchas gracias!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>
                <a:solidFill>
                  <a:schemeClr val="accent2"/>
                </a:solidFill>
              </a:rPr>
              <a:t>Síguenos en nuestras redes sociales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E4B4E6-EDCC-49ED-BAB4-A865556111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53" y="0"/>
            <a:ext cx="1492187" cy="73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6" r:id="rId4"/>
    <p:sldLayoutId id="2147483678" r:id="rId5"/>
    <p:sldLayoutId id="2147483686" r:id="rId6"/>
    <p:sldLayoutId id="2147483679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651F34-1BFF-442F-B704-1080135C78C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60" y="4312"/>
            <a:ext cx="1492187" cy="73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1" r:id="rId2"/>
    <p:sldLayoutId id="2147483700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imagen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7"/>
          <a:stretch/>
        </p:blipFill>
        <p:spPr/>
      </p:pic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b="0" dirty="0"/>
              <a:t>Cuarta Reunión de Apoderados y Apoderadas</a:t>
            </a:r>
          </a:p>
        </p:txBody>
      </p:sp>
    </p:spTree>
    <p:extLst>
      <p:ext uri="{BB962C8B-B14F-4D97-AF65-F5344CB8AC3E}">
        <p14:creationId xmlns:p14="http://schemas.microsoft.com/office/powerpoint/2010/main" val="14113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1EAB9AE-7CE8-4690-9424-CEA093A719DA}"/>
              </a:ext>
            </a:extLst>
          </p:cNvPr>
          <p:cNvSpPr txBox="1"/>
          <p:nvPr/>
        </p:nvSpPr>
        <p:spPr>
          <a:xfrm>
            <a:off x="1486918" y="2680750"/>
            <a:ext cx="4680520" cy="7078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Si su hijo/a </a:t>
            </a:r>
            <a:r>
              <a:rPr lang="es-CL" sz="2000" u="sng" dirty="0">
                <a:solidFill>
                  <a:schemeClr val="bg2">
                    <a:lumMod val="50000"/>
                  </a:schemeClr>
                </a:solidFill>
              </a:rPr>
              <a:t>falta 18 días o más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 ya presenta Ausentismo Crónico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B02087-13CA-4387-9C5A-3F59D3B0FCFA}"/>
              </a:ext>
            </a:extLst>
          </p:cNvPr>
          <p:cNvSpPr txBox="1"/>
          <p:nvPr/>
        </p:nvSpPr>
        <p:spPr>
          <a:xfrm>
            <a:off x="1486918" y="3728676"/>
            <a:ext cx="4680520" cy="10156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Si su hijo/a </a:t>
            </a:r>
            <a:r>
              <a:rPr lang="es-CL" sz="2000" u="sng" dirty="0">
                <a:solidFill>
                  <a:schemeClr val="bg2">
                    <a:lumMod val="50000"/>
                  </a:schemeClr>
                </a:solidFill>
              </a:rPr>
              <a:t>falta entre 9 y 17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días presenta riesgo de tener </a:t>
            </a:r>
          </a:p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Ausentismo Crónico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4F79FB-AA3B-4D3B-823C-6323BC4EE0FE}"/>
              </a:ext>
            </a:extLst>
          </p:cNvPr>
          <p:cNvSpPr txBox="1"/>
          <p:nvPr/>
        </p:nvSpPr>
        <p:spPr>
          <a:xfrm>
            <a:off x="1486918" y="5084380"/>
            <a:ext cx="4680520" cy="70788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Si su hijo/a </a:t>
            </a:r>
            <a:r>
              <a:rPr lang="es-CL" sz="2000" u="sng" dirty="0">
                <a:solidFill>
                  <a:schemeClr val="bg2">
                    <a:lumMod val="50000"/>
                  </a:schemeClr>
                </a:solidFill>
              </a:rPr>
              <a:t>falta menos de 8 días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no presenta ningún riesgo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2" t="2669" r="15478" b="11409"/>
          <a:stretch/>
        </p:blipFill>
        <p:spPr>
          <a:xfrm>
            <a:off x="7957226" y="2097088"/>
            <a:ext cx="2509735" cy="4760912"/>
          </a:xfrm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359059" y="1078542"/>
            <a:ext cx="11473882" cy="848525"/>
          </a:xfrm>
        </p:spPr>
        <p:txBody>
          <a:bodyPr/>
          <a:lstStyle/>
          <a:p>
            <a:r>
              <a:rPr lang="es-CL" b="1" dirty="0"/>
              <a:t>Mire la situación de ausentismo  de su hijo/a desde marzo hasta hoy… </a:t>
            </a:r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79" y="0"/>
            <a:ext cx="1569389" cy="75628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53840" y="2714"/>
            <a:ext cx="2316480" cy="103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8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6153" y="3049554"/>
            <a:ext cx="6298305" cy="742979"/>
          </a:xfrm>
        </p:spPr>
        <p:txBody>
          <a:bodyPr/>
          <a:lstStyle/>
          <a:p>
            <a:r>
              <a:rPr lang="es-ES_tradnl" sz="6000" dirty="0"/>
              <a:t>¡Felicidades!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040690" y="4784509"/>
            <a:ext cx="8264326" cy="1427201"/>
          </a:xfrm>
        </p:spPr>
        <p:txBody>
          <a:bodyPr/>
          <a:lstStyle/>
          <a:p>
            <a:r>
              <a:rPr lang="es-CL" sz="3200" b="0" i="0"/>
              <a:t>¡Gracias por su compromiso y le invitamos a continuar enviando a su hijo/a a clases para que siga ganando aprendizajes!</a:t>
            </a:r>
            <a:endParaRPr lang="es-CL" sz="3200" b="0" i="0" dirty="0"/>
          </a:p>
        </p:txBody>
      </p:sp>
      <p:sp>
        <p:nvSpPr>
          <p:cNvPr id="5" name="Rectángulo 4"/>
          <p:cNvSpPr/>
          <p:nvPr/>
        </p:nvSpPr>
        <p:spPr>
          <a:xfrm>
            <a:off x="914361" y="1266091"/>
            <a:ext cx="10516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Si su hijo/a está en color verde, </a:t>
            </a:r>
            <a:r>
              <a:rPr lang="es-CL" sz="2400">
                <a:solidFill>
                  <a:schemeClr val="bg1"/>
                </a:solidFill>
              </a:rPr>
              <a:t>es decir</a:t>
            </a:r>
          </a:p>
          <a:p>
            <a:pPr algn="ctr"/>
            <a:r>
              <a:rPr lang="es-CL" sz="2400" u="sng" dirty="0">
                <a:solidFill>
                  <a:schemeClr val="bg1"/>
                </a:solidFill>
              </a:rPr>
              <a:t>falta menos de 8 días</a:t>
            </a:r>
            <a:r>
              <a:rPr lang="es-CL" sz="2400" dirty="0">
                <a:solidFill>
                  <a:schemeClr val="bg1"/>
                </a:solidFill>
              </a:rPr>
              <a:t> desde marzo hasta hoy…</a:t>
            </a:r>
          </a:p>
        </p:txBody>
      </p:sp>
      <p:pic>
        <p:nvPicPr>
          <p:cNvPr id="6" name="Gráfico 3">
            <a:extLst>
              <a:ext uri="{FF2B5EF4-FFF2-40B4-BE49-F238E27FC236}">
                <a16:creationId xmlns:a16="http://schemas.microsoft.com/office/drawing/2014/main" id="{8951A5BC-98E2-4C6D-BD11-93A685C47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1649" y="2876770"/>
            <a:ext cx="1160806" cy="1215219"/>
          </a:xfrm>
          <a:prstGeom prst="rect">
            <a:avLst/>
          </a:prstGeom>
        </p:spPr>
      </p:pic>
      <p:pic>
        <p:nvPicPr>
          <p:cNvPr id="8" name="Gráfico 26">
            <a:extLst>
              <a:ext uri="{FF2B5EF4-FFF2-40B4-BE49-F238E27FC236}">
                <a16:creationId xmlns:a16="http://schemas.microsoft.com/office/drawing/2014/main" id="{50DABB4E-C60D-467B-88F1-3A3DF7070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01662">
            <a:off x="2635945" y="3162375"/>
            <a:ext cx="706136" cy="6849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0"/>
            <a:ext cx="1569389" cy="7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492" y="2573321"/>
            <a:ext cx="6393854" cy="1808781"/>
          </a:xfrm>
        </p:spPr>
        <p:txBody>
          <a:bodyPr/>
          <a:lstStyle/>
          <a:p>
            <a:r>
              <a:rPr lang="es-ES_tradnl" sz="6000" dirty="0"/>
              <a:t>¡Necesitamos su compromiso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59944" y="4274526"/>
            <a:ext cx="6414988" cy="1077404"/>
          </a:xfrm>
        </p:spPr>
        <p:txBody>
          <a:bodyPr/>
          <a:lstStyle/>
          <a:p>
            <a:r>
              <a:rPr lang="es-CL" sz="3200" b="0" i="0" dirty="0"/>
              <a:t>como familia para que envíen a sus hijos e hijas a la Escuela!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14361" y="1266091"/>
            <a:ext cx="10516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Si su hijo/a está en amarillo o en rojo del semáforo, </a:t>
            </a:r>
          </a:p>
          <a:p>
            <a:pPr algn="ctr"/>
            <a:r>
              <a:rPr lang="es-CL" sz="2400" dirty="0">
                <a:solidFill>
                  <a:schemeClr val="bg1"/>
                </a:solidFill>
              </a:rPr>
              <a:t>es decir </a:t>
            </a:r>
            <a:r>
              <a:rPr lang="es-CL" sz="2400" u="sng" dirty="0">
                <a:solidFill>
                  <a:schemeClr val="bg1"/>
                </a:solidFill>
              </a:rPr>
              <a:t>falta más de 9 días</a:t>
            </a:r>
            <a:r>
              <a:rPr lang="es-CL" sz="2400" dirty="0">
                <a:solidFill>
                  <a:schemeClr val="bg1"/>
                </a:solidFill>
              </a:rPr>
              <a:t> desde marzo a la fecha</a:t>
            </a:r>
            <a:r>
              <a:rPr lang="is-IS" sz="2400" dirty="0">
                <a:solidFill>
                  <a:schemeClr val="bg1"/>
                </a:solidFill>
              </a:rPr>
              <a:t>…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147918" y="1438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0"/>
            <a:ext cx="1569389" cy="7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597" y="3087861"/>
            <a:ext cx="10516985" cy="1230918"/>
          </a:xfrm>
        </p:spPr>
        <p:txBody>
          <a:bodyPr/>
          <a:lstStyle/>
          <a:p>
            <a:pPr>
              <a:defRPr/>
            </a:pPr>
            <a:r>
              <a:rPr lang="es-CL" sz="5400" b="1" dirty="0"/>
              <a:t>¡Muchas gracias!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0"/>
            <a:ext cx="1569389" cy="7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6857" y="1677194"/>
            <a:ext cx="5738162" cy="471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dirty="0">
                <a:solidFill>
                  <a:schemeClr val="accent2"/>
                </a:solidFill>
              </a:rPr>
              <a:t>Asistir a clases es</a:t>
            </a:r>
          </a:p>
          <a:p>
            <a:pPr algn="ctr"/>
            <a:r>
              <a:rPr lang="es-CL" sz="3600" dirty="0">
                <a:solidFill>
                  <a:schemeClr val="accent2"/>
                </a:solidFill>
              </a:rPr>
              <a:t>ganar aprendizajes</a:t>
            </a:r>
          </a:p>
          <a:p>
            <a:pPr algn="ctr"/>
            <a:endParaRPr lang="es-CL" sz="3600" dirty="0">
              <a:solidFill>
                <a:schemeClr val="accent2"/>
              </a:solidFill>
            </a:endParaRPr>
          </a:p>
          <a:p>
            <a:pPr algn="ctr"/>
            <a:r>
              <a:rPr lang="es-CL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Por esto</a:t>
            </a:r>
            <a:r>
              <a:rPr lang="is-IS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…</a:t>
            </a:r>
            <a:endParaRPr lang="es-CL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ctr"/>
            <a:endParaRPr lang="es-CL" sz="3600" dirty="0">
              <a:solidFill>
                <a:schemeClr val="accent2"/>
              </a:solidFill>
            </a:endParaRPr>
          </a:p>
          <a:p>
            <a:pPr algn="ctr"/>
            <a:endParaRPr lang="es-CL" sz="3600" dirty="0">
              <a:solidFill>
                <a:schemeClr val="accent2"/>
              </a:solidFill>
            </a:endParaRP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r="4750"/>
          <a:stretch/>
        </p:blipFill>
        <p:spPr>
          <a:xfrm>
            <a:off x="6110288" y="0"/>
            <a:ext cx="6096000" cy="6858000"/>
          </a:xfr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05437" y="4032296"/>
            <a:ext cx="5601003" cy="12033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¡Hay que estar para ganar!</a:t>
            </a:r>
          </a:p>
        </p:txBody>
      </p:sp>
    </p:spTree>
    <p:extLst>
      <p:ext uri="{BB962C8B-B14F-4D97-AF65-F5344CB8AC3E}">
        <p14:creationId xmlns:p14="http://schemas.microsoft.com/office/powerpoint/2010/main" val="29014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571640" y="1925638"/>
            <a:ext cx="4844073" cy="26177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accent2"/>
                </a:solidFill>
              </a:rPr>
              <a:t>Al asistir a clases, </a:t>
            </a:r>
          </a:p>
          <a:p>
            <a:r>
              <a:rPr lang="es-CL" sz="3600" dirty="0">
                <a:solidFill>
                  <a:schemeClr val="accent2"/>
                </a:solidFill>
              </a:rPr>
              <a:t>su hijo/a está aprendiendo constante y progresivamente… </a:t>
            </a:r>
          </a:p>
        </p:txBody>
      </p:sp>
      <p:pic>
        <p:nvPicPr>
          <p:cNvPr id="7" name="Marcador de imagen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r="16831"/>
          <a:stretch/>
        </p:blipFill>
        <p:spPr/>
      </p:pic>
    </p:spTree>
    <p:extLst>
      <p:ext uri="{BB962C8B-B14F-4D97-AF65-F5344CB8AC3E}">
        <p14:creationId xmlns:p14="http://schemas.microsoft.com/office/powerpoint/2010/main" val="67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450318" y="2469580"/>
            <a:ext cx="4078820" cy="2773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s-CL" sz="2800" dirty="0"/>
              <a:t>Aprende lenguaje, vocabulario, comprensión oral, </a:t>
            </a:r>
            <a:r>
              <a:rPr lang="es-CL" sz="2800"/>
              <a:t>escritura emergente, </a:t>
            </a:r>
            <a:r>
              <a:rPr lang="es-CL" sz="2800" dirty="0"/>
              <a:t>matemáticas, etc.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2" r="19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15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7103098" y="2097087"/>
            <a:ext cx="4368466" cy="3132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s-CL" sz="2800" dirty="0"/>
              <a:t>Pero también aprende a autorregularse, a compartir, a crear hábitos, desarrollar su autonomía, entre muchas otras cosas.</a:t>
            </a:r>
          </a:p>
        </p:txBody>
      </p:sp>
      <p:pic>
        <p:nvPicPr>
          <p:cNvPr id="4" name="Marcador de imagen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r="11059"/>
          <a:stretch/>
        </p:blipFill>
        <p:spPr/>
      </p:pic>
    </p:spTree>
    <p:extLst>
      <p:ext uri="{BB962C8B-B14F-4D97-AF65-F5344CB8AC3E}">
        <p14:creationId xmlns:p14="http://schemas.microsoft.com/office/powerpoint/2010/main" val="1119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18199"/>
          <a:stretch>
            <a:fillRect/>
          </a:stretch>
        </p:blipFill>
        <p:spPr/>
      </p:pic>
      <p:sp>
        <p:nvSpPr>
          <p:cNvPr id="4" name="Título 1"/>
          <p:cNvSpPr txBox="1">
            <a:spLocks/>
          </p:cNvSpPr>
          <p:nvPr/>
        </p:nvSpPr>
        <p:spPr>
          <a:xfrm>
            <a:off x="6458500" y="300038"/>
            <a:ext cx="5601003" cy="2002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L" sz="2800" dirty="0">
                <a:solidFill>
                  <a:schemeClr val="accent2"/>
                </a:solidFill>
              </a:rPr>
              <a:t>¿Recuerda qué es</a:t>
            </a:r>
          </a:p>
          <a:p>
            <a:pPr algn="ctr">
              <a:lnSpc>
                <a:spcPct val="100000"/>
              </a:lnSpc>
            </a:pPr>
            <a:r>
              <a:rPr lang="es-CL" dirty="0"/>
              <a:t>Ausentismo Crónico?</a:t>
            </a:r>
          </a:p>
        </p:txBody>
      </p:sp>
      <p:sp>
        <p:nvSpPr>
          <p:cNvPr id="5" name="Marcador de texto 4"/>
          <p:cNvSpPr txBox="1">
            <a:spLocks/>
          </p:cNvSpPr>
          <p:nvPr/>
        </p:nvSpPr>
        <p:spPr>
          <a:xfrm>
            <a:off x="6343342" y="3730943"/>
            <a:ext cx="5600700" cy="15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4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</a:rPr>
              <a:t>En Chile, un año escolar tiene 180 días de clases  aprox.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defRPr/>
            </a:pPr>
            <a:endParaRPr lang="es-ES_tradnl" sz="200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  <a:sym typeface="Symbol" pitchFamily="18" charset="2"/>
              </a:rPr>
              <a:t>¿Cuánto es el 10% de 180 días? 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endParaRPr lang="es-CL" sz="2000" dirty="0"/>
          </a:p>
        </p:txBody>
      </p:sp>
      <p:sp>
        <p:nvSpPr>
          <p:cNvPr id="6" name="3 Rectángulo redondeado">
            <a:extLst>
              <a:ext uri="{FF2B5EF4-FFF2-40B4-BE49-F238E27FC236}">
                <a16:creationId xmlns:a16="http://schemas.microsoft.com/office/drawing/2014/main" id="{BA98CFD3-1DF5-481C-92B1-5AD9C7F89BEF}"/>
              </a:ext>
            </a:extLst>
          </p:cNvPr>
          <p:cNvSpPr/>
          <p:nvPr/>
        </p:nvSpPr>
        <p:spPr>
          <a:xfrm>
            <a:off x="6722334" y="2302295"/>
            <a:ext cx="5073333" cy="11077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000" dirty="0">
                <a:solidFill>
                  <a:srgbClr val="000000"/>
                </a:solidFill>
              </a:rPr>
              <a:t>Es cuando su hijo/a falta el 10% o más </a:t>
            </a:r>
          </a:p>
          <a:p>
            <a:pPr algn="ctr" eaLnBrk="1" hangingPunct="1">
              <a:defRPr/>
            </a:pPr>
            <a:r>
              <a:rPr lang="es-CL" sz="2000" dirty="0">
                <a:solidFill>
                  <a:srgbClr val="000000"/>
                </a:solidFill>
              </a:rPr>
              <a:t>de los días de clases en un año escolar completo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716819" y="5254943"/>
            <a:ext cx="1084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rgbClr val="000000"/>
                </a:solidFill>
              </a:rPr>
              <a:t>18 días</a:t>
            </a:r>
            <a:endParaRPr lang="es-ES_tradnl" sz="2000" b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43039" y="5836920"/>
            <a:ext cx="5601003" cy="73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es-CL" sz="2000" dirty="0">
                <a:sym typeface="Wingdings" panose="05000000000000000000" pitchFamily="2" charset="2"/>
              </a:rPr>
              <a:t>Por lo tanto, si su hijo/a falta 18 días o más en  el año escolar, tiene ausentismo crónico </a:t>
            </a:r>
            <a:endParaRPr lang="es-ES_tradnl" altLang="es-CL" sz="2000" dirty="0"/>
          </a:p>
        </p:txBody>
      </p:sp>
    </p:spTree>
    <p:extLst>
      <p:ext uri="{BB962C8B-B14F-4D97-AF65-F5344CB8AC3E}">
        <p14:creationId xmlns:p14="http://schemas.microsoft.com/office/powerpoint/2010/main" val="5565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72880" y="0"/>
            <a:ext cx="2227811" cy="1014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9B09379-5D76-41E0-8842-21DC1618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86" y="1303431"/>
            <a:ext cx="11626752" cy="848525"/>
          </a:xfrm>
        </p:spPr>
        <p:txBody>
          <a:bodyPr/>
          <a:lstStyle/>
          <a:p>
            <a:r>
              <a:rPr lang="es-CL" sz="2400" b="1" dirty="0"/>
              <a:t>El problema es que el Ausentismo Crónico no lo notamos, porque miramos la asistencia o inasistencias en forma mensual, por ejemplo:</a:t>
            </a:r>
          </a:p>
        </p:txBody>
      </p:sp>
      <p:pic>
        <p:nvPicPr>
          <p:cNvPr id="8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0" b="50000"/>
          <a:stretch/>
        </p:blipFill>
        <p:spPr>
          <a:xfrm>
            <a:off x="4403269" y="2548117"/>
            <a:ext cx="1735595" cy="19090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15075" y="284092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Si miramos las inasistencias del mes de julio, este niño/a ha faltado 3 días, lo que claramente no nos alarma</a:t>
            </a:r>
            <a:r>
              <a:rPr lang="es-ES_tradnl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CL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1"/>
          <a:stretch/>
        </p:blipFill>
        <p:spPr>
          <a:xfrm>
            <a:off x="197210" y="4767604"/>
            <a:ext cx="5933845" cy="137564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315075" y="4767604"/>
            <a:ext cx="5743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Pero si miramos los días ausentes que lleva desde marzo a julio (1° semestre), nos damos cuenta que el niño/a ya ha faltado 13</a:t>
            </a:r>
          </a:p>
          <a:p>
            <a:pPr lvl="0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días, por tanto está muy cerca de presentar AC. 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61" y="-29077"/>
            <a:ext cx="1569389" cy="75628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16680" y="0"/>
            <a:ext cx="2056200" cy="907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EE4B4E6-EDCC-49ED-BAB4-A865556111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6" y="144000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6936842" y="2097088"/>
            <a:ext cx="4407433" cy="3088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dirty="0">
                <a:ln w="11430"/>
                <a:solidFill>
                  <a:schemeClr val="accent2"/>
                </a:solidFill>
              </a:rPr>
              <a:t>¿Quién sabe con exactitud la cantidad de días que ha faltado su niño/a desde marzo hasta hoy?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08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867400" y="0"/>
            <a:ext cx="6324600" cy="103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5ED3F9F1-2F0B-48D6-9499-A0D37130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097088"/>
            <a:ext cx="1087130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s-CL" altLang="es-CL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Observe el reporte de ausentismo mensual acumulativo de su hijo/a como el siguiente ejemplo:</a:t>
            </a: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s-CL" altLang="es-CL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Sume la cantidad de días ausentes de marzo hasta hoy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79" y="0"/>
            <a:ext cx="1569389" cy="7562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E4B4E6-EDCC-49ED-BAB4-A86555611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6" y="144000"/>
            <a:ext cx="1543793" cy="468284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99D59B-5AFF-48D3-B20F-00D8F79F3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402583"/>
              </p:ext>
            </p:extLst>
          </p:nvPr>
        </p:nvGraphicFramePr>
        <p:xfrm>
          <a:off x="911225" y="3041362"/>
          <a:ext cx="10871308" cy="108840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344111">
                  <a:extLst>
                    <a:ext uri="{9D8B030D-6E8A-4147-A177-3AD203B41FA5}">
                      <a16:colId xmlns:a16="http://schemas.microsoft.com/office/drawing/2014/main" val="2497383758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1264149167"/>
                    </a:ext>
                  </a:extLst>
                </a:gridCol>
                <a:gridCol w="1564411">
                  <a:extLst>
                    <a:ext uri="{9D8B030D-6E8A-4147-A177-3AD203B41FA5}">
                      <a16:colId xmlns:a16="http://schemas.microsoft.com/office/drawing/2014/main" val="1641191456"/>
                    </a:ext>
                  </a:extLst>
                </a:gridCol>
                <a:gridCol w="1429998">
                  <a:extLst>
                    <a:ext uri="{9D8B030D-6E8A-4147-A177-3AD203B41FA5}">
                      <a16:colId xmlns:a16="http://schemas.microsoft.com/office/drawing/2014/main" val="3637243414"/>
                    </a:ext>
                  </a:extLst>
                </a:gridCol>
                <a:gridCol w="1507252">
                  <a:extLst>
                    <a:ext uri="{9D8B030D-6E8A-4147-A177-3AD203B41FA5}">
                      <a16:colId xmlns:a16="http://schemas.microsoft.com/office/drawing/2014/main" val="4283689344"/>
                    </a:ext>
                  </a:extLst>
                </a:gridCol>
                <a:gridCol w="1416818">
                  <a:extLst>
                    <a:ext uri="{9D8B030D-6E8A-4147-A177-3AD203B41FA5}">
                      <a16:colId xmlns:a16="http://schemas.microsoft.com/office/drawing/2014/main" val="2519671232"/>
                    </a:ext>
                  </a:extLst>
                </a:gridCol>
                <a:gridCol w="1131610">
                  <a:extLst>
                    <a:ext uri="{9D8B030D-6E8A-4147-A177-3AD203B41FA5}">
                      <a16:colId xmlns:a16="http://schemas.microsoft.com/office/drawing/2014/main" val="3723337094"/>
                    </a:ext>
                  </a:extLst>
                </a:gridCol>
              </a:tblGrid>
              <a:tr h="617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Nombre de su hijo/a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Marzo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Abril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Mayo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Junio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Julio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Total  días ausentes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03355"/>
                  </a:ext>
                </a:extLst>
              </a:tr>
              <a:tr h="47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María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1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4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2679</TotalTime>
  <Words>475</Words>
  <Application>Microsoft Office PowerPoint</Application>
  <PresentationFormat>Panorámica</PresentationFormat>
  <Paragraphs>63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 Extrabold</vt:lpstr>
      <vt:lpstr>Open Sans Light</vt:lpstr>
      <vt:lpstr>2_Tema de Office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problema es que el Ausentismo Crónico no lo notamos, porque miramos la asistencia o inasistencias en forma mensual, por ejemplo:</vt:lpstr>
      <vt:lpstr>Presentación de PowerPoint</vt:lpstr>
      <vt:lpstr>Presentación de PowerPoint</vt:lpstr>
      <vt:lpstr>Mire la situación de ausentismo  de su hijo/a desde marzo hasta hoy… </vt:lpstr>
      <vt:lpstr>¡Felicidades!</vt:lpstr>
      <vt:lpstr>¡Necesitamos su compromiso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derrazuriz2018 derrazuriz2018</dc:creator>
  <cp:lastModifiedBy>Giovanna Méndez</cp:lastModifiedBy>
  <cp:revision>216</cp:revision>
  <dcterms:created xsi:type="dcterms:W3CDTF">2019-02-07T18:47:38Z</dcterms:created>
  <dcterms:modified xsi:type="dcterms:W3CDTF">2021-04-30T16:45:16Z</dcterms:modified>
</cp:coreProperties>
</file>