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2" r:id="rId2"/>
    <p:sldMasterId id="2147483690" r:id="rId3"/>
  </p:sldMasterIdLst>
  <p:notesMasterIdLst>
    <p:notesMasterId r:id="rId15"/>
  </p:notesMasterIdLst>
  <p:sldIdLst>
    <p:sldId id="317" r:id="rId4"/>
    <p:sldId id="299" r:id="rId5"/>
    <p:sldId id="318" r:id="rId6"/>
    <p:sldId id="312" r:id="rId7"/>
    <p:sldId id="325" r:id="rId8"/>
    <p:sldId id="330" r:id="rId9"/>
    <p:sldId id="332" r:id="rId10"/>
    <p:sldId id="331" r:id="rId11"/>
    <p:sldId id="321" r:id="rId12"/>
    <p:sldId id="323" r:id="rId13"/>
    <p:sldId id="31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605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 autoAdjust="0"/>
    <p:restoredTop sz="90119" autoAdjust="0"/>
  </p:normalViewPr>
  <p:slideViewPr>
    <p:cSldViewPr snapToGrid="0" showGuides="1">
      <p:cViewPr varScale="1">
        <p:scale>
          <a:sx n="74" d="100"/>
          <a:sy n="74" d="100"/>
        </p:scale>
        <p:origin x="883" y="62"/>
      </p:cViewPr>
      <p:guideLst>
        <p:guide orient="horz" pos="2160"/>
        <p:guide pos="3885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F9A9-001E-4F91-9E18-DB93912D5A1E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D2B89-78FE-4173-9320-3E63C33C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4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157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ACA4436-2718-43E8-A551-672460645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73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r>
              <a:rPr lang="es-CL" dirty="0"/>
              <a:t>Esta en la portada del PPT.</a:t>
            </a:r>
          </a:p>
          <a:p>
            <a:r>
              <a:rPr lang="es-CL" dirty="0"/>
              <a:t>Acá insertar una imagen oficial de la Fundación (niños felices) con el ícono de abajo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CEF090-11ED-4499-B913-F9C68475F6D1}"/>
              </a:ext>
            </a:extLst>
          </p:cNvPr>
          <p:cNvSpPr/>
          <p:nvPr userDrawn="1"/>
        </p:nvSpPr>
        <p:spPr>
          <a:xfrm>
            <a:off x="0" y="4637314"/>
            <a:ext cx="12192000" cy="115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5AC78C2-59BC-4834-BDBE-A1B09642B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837" y="5694403"/>
            <a:ext cx="11744324" cy="401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Nombre expositor(a) 1  |  Nombre Expositor(a) 2  |  Nombre Expositor(a) 3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8921478-3991-4EF8-ABA8-27AFA570C9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838" y="6436477"/>
            <a:ext cx="2020598" cy="255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1 de enero de 2019</a:t>
            </a:r>
            <a:endParaRPr lang="es-CL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CFEF61F-6342-41D6-85B5-C8B1E1DF5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36" y="5054430"/>
            <a:ext cx="11744325" cy="519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s-ES" dirty="0"/>
              <a:t>Aquí va el título de la presentación (máximo 1 línea)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41FD3-F635-4937-A1A1-CDE4727F1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7870" y="6436476"/>
            <a:ext cx="3117271" cy="2552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sz="1400" b="1" dirty="0"/>
              <a:t>Fundación Educacional Oportunidad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7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 - ING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Thank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 err="1">
                <a:solidFill>
                  <a:schemeClr val="accent2"/>
                </a:solidFill>
              </a:rPr>
              <a:t>Follow</a:t>
            </a:r>
            <a:r>
              <a:rPr lang="es-ES" sz="2400" b="1" i="1" dirty="0">
                <a:solidFill>
                  <a:schemeClr val="accent2"/>
                </a:solidFill>
              </a:rPr>
              <a:t> </a:t>
            </a:r>
            <a:r>
              <a:rPr lang="es-ES" sz="2400" b="1" i="1" dirty="0" err="1">
                <a:solidFill>
                  <a:schemeClr val="accent2"/>
                </a:solidFill>
              </a:rPr>
              <a:t>us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7892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586" y="130343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587" y="2601674"/>
            <a:ext cx="5601003" cy="409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68031" y="2262383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1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620" y="127038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54065" y="2229340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620" y="2578474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4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A210D4-D8CD-4F8F-B328-4B233039E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8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(cambio de temátic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AEDDBD6-2CC3-4DC5-BCF9-135C18509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Esta es una portadilla. Acá agregar una foto a pantalla completa.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1C3C613-AD89-49B9-BE15-5274E6086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8380"/>
            <a:ext cx="12192000" cy="1446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s-ES" dirty="0"/>
              <a:t>Acá escribir el título de la temática que comienza (1 línea ojalá)</a:t>
            </a:r>
          </a:p>
        </p:txBody>
      </p:sp>
    </p:spTree>
    <p:extLst>
      <p:ext uri="{BB962C8B-B14F-4D97-AF65-F5344CB8AC3E}">
        <p14:creationId xmlns:p14="http://schemas.microsoft.com/office/powerpoint/2010/main" val="1825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ZQUIERD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40304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1653" y="2618509"/>
            <a:ext cx="5601003" cy="3998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488848" y="2306902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5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6080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505472" y="2295771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1956" y="2533139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2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74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18305"/>
            <a:ext cx="10515600" cy="438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para mostrar gráficos. Acá poner título.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794359-E798-4C20-97BC-9B32DE45A78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gráfico 11">
            <a:extLst>
              <a:ext uri="{FF2B5EF4-FFF2-40B4-BE49-F238E27FC236}">
                <a16:creationId xmlns:a16="http://schemas.microsoft.com/office/drawing/2014/main" id="{A8017CF6-0692-4727-9EF6-598D145BBF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33061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  <p:sp>
        <p:nvSpPr>
          <p:cNvPr id="13" name="Marcador de gráfico 11">
            <a:extLst>
              <a:ext uri="{FF2B5EF4-FFF2-40B4-BE49-F238E27FC236}">
                <a16:creationId xmlns:a16="http://schemas.microsoft.com/office/drawing/2014/main" id="{5AA84556-8ACF-428E-B6A3-A7E398413C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52786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</p:spTree>
    <p:extLst>
      <p:ext uri="{BB962C8B-B14F-4D97-AF65-F5344CB8AC3E}">
        <p14:creationId xmlns:p14="http://schemas.microsoft.com/office/powerpoint/2010/main" val="9052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5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22568"/>
            <a:ext cx="6460375" cy="4328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de tablas</a:t>
            </a:r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7291ED-2F9B-43D6-BED4-532D19F1884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tabla 7">
            <a:extLst>
              <a:ext uri="{FF2B5EF4-FFF2-40B4-BE49-F238E27FC236}">
                <a16:creationId xmlns:a16="http://schemas.microsoft.com/office/drawing/2014/main" id="{11293E11-7AEA-4981-A377-AA8D457643F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25513" y="1712913"/>
            <a:ext cx="10428287" cy="4205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Hacer </a:t>
            </a:r>
            <a:r>
              <a:rPr lang="es-CL" dirty="0" err="1"/>
              <a:t>click</a:t>
            </a:r>
            <a:r>
              <a:rPr lang="es-CL" dirty="0"/>
              <a:t> en el ícono para crear una tabla.</a:t>
            </a:r>
          </a:p>
        </p:txBody>
      </p:sp>
    </p:spTree>
    <p:extLst>
      <p:ext uri="{BB962C8B-B14F-4D97-AF65-F5344CB8AC3E}">
        <p14:creationId xmlns:p14="http://schemas.microsoft.com/office/powerpoint/2010/main" val="11874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57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</p:spTree>
    <p:extLst>
      <p:ext uri="{BB962C8B-B14F-4D97-AF65-F5344CB8AC3E}">
        <p14:creationId xmlns:p14="http://schemas.microsoft.com/office/powerpoint/2010/main" val="37587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+mj-lt"/>
              </a:rPr>
              <a:t>¡Muchas gracias!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>
                <a:solidFill>
                  <a:schemeClr val="accent2"/>
                </a:solidFill>
              </a:rPr>
              <a:t>Síguenos en nuestras redes sociales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E4B4E6-EDCC-49ED-BAB4-A865556111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6" r:id="rId4"/>
    <p:sldLayoutId id="2147483678" r:id="rId5"/>
    <p:sldLayoutId id="2147483686" r:id="rId6"/>
    <p:sldLayoutId id="2147483679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651F34-1BFF-442F-B704-1080135C78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1" r:id="rId2"/>
    <p:sldLayoutId id="2147483700" r:id="rId3"/>
    <p:sldLayoutId id="214748370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 b="8558"/>
          <a:stretch>
            <a:fillRect/>
          </a:stretch>
        </p:blipFill>
        <p:spPr/>
      </p:pic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b="0" dirty="0"/>
              <a:t>Sexta Reunión de Apoderados y Apoderadas</a:t>
            </a:r>
          </a:p>
        </p:txBody>
      </p:sp>
    </p:spTree>
    <p:extLst>
      <p:ext uri="{BB962C8B-B14F-4D97-AF65-F5344CB8AC3E}">
        <p14:creationId xmlns:p14="http://schemas.microsoft.com/office/powerpoint/2010/main" val="14113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492" y="2761579"/>
            <a:ext cx="6393854" cy="1808781"/>
          </a:xfrm>
        </p:spPr>
        <p:txBody>
          <a:bodyPr/>
          <a:lstStyle/>
          <a:p>
            <a:r>
              <a:rPr lang="es-ES_tradnl" sz="6000" dirty="0"/>
              <a:t>¡Necesitamos su compromiso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59944" y="4422443"/>
            <a:ext cx="6414988" cy="10774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L" sz="3200" b="0" i="0" dirty="0"/>
              <a:t>como familia para que sus hijos e hijas NO FALTEN A CLASES!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24926" y="969548"/>
            <a:ext cx="10516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Si su hijo/a </a:t>
            </a:r>
            <a:r>
              <a:rPr lang="es-CL" sz="2400" u="sng" dirty="0">
                <a:solidFill>
                  <a:schemeClr val="bg1"/>
                </a:solidFill>
              </a:rPr>
              <a:t>falta más de 12 días</a:t>
            </a:r>
            <a:r>
              <a:rPr lang="es-CL" sz="2400" dirty="0">
                <a:solidFill>
                  <a:schemeClr val="bg1"/>
                </a:solidFill>
              </a:rPr>
              <a:t> a clases </a:t>
            </a:r>
          </a:p>
          <a:p>
            <a:pPr algn="ctr"/>
            <a:r>
              <a:rPr lang="es-CL" sz="2400" dirty="0">
                <a:solidFill>
                  <a:schemeClr val="bg1"/>
                </a:solidFill>
              </a:rPr>
              <a:t>entre marzo y hoy, EVITE en lo posible que siga </a:t>
            </a:r>
          </a:p>
          <a:p>
            <a:pPr algn="ctr"/>
            <a:r>
              <a:rPr lang="es-CL" sz="2400" dirty="0">
                <a:solidFill>
                  <a:schemeClr val="bg1"/>
                </a:solidFill>
              </a:rPr>
              <a:t>faltando, a menos que tenga licencia médica.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-147918" y="1438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9" name="CuadroTexto 23"/>
          <p:cNvSpPr txBox="1"/>
          <p:nvPr/>
        </p:nvSpPr>
        <p:spPr>
          <a:xfrm>
            <a:off x="45468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1415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3"/>
          <p:cNvSpPr txBox="1"/>
          <p:nvPr/>
        </p:nvSpPr>
        <p:spPr>
          <a:xfrm>
            <a:off x="45468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597" y="3087861"/>
            <a:ext cx="10516985" cy="1230918"/>
          </a:xfrm>
        </p:spPr>
        <p:txBody>
          <a:bodyPr/>
          <a:lstStyle/>
          <a:p>
            <a:pPr>
              <a:defRPr/>
            </a:pPr>
            <a:r>
              <a:rPr lang="es-CL" sz="5400" b="1" dirty="0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8605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3058" y="1798217"/>
            <a:ext cx="5738162" cy="1146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dirty="0">
                <a:solidFill>
                  <a:schemeClr val="accent2"/>
                </a:solidFill>
              </a:rPr>
              <a:t>Cuando su hijo/a</a:t>
            </a:r>
          </a:p>
          <a:p>
            <a:pPr algn="ctr"/>
            <a:r>
              <a:rPr lang="es-CL" sz="3600" dirty="0">
                <a:solidFill>
                  <a:schemeClr val="accent2"/>
                </a:solidFill>
              </a:rPr>
              <a:t>está en clases</a:t>
            </a:r>
            <a:r>
              <a:rPr lang="is-IS" sz="3600" dirty="0">
                <a:solidFill>
                  <a:schemeClr val="accent2"/>
                </a:solidFill>
              </a:rPr>
              <a:t>…</a:t>
            </a:r>
            <a:endParaRPr lang="es-CL" sz="3600" dirty="0">
              <a:solidFill>
                <a:schemeClr val="accent2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05437" y="3427181"/>
            <a:ext cx="5601003" cy="12033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/>
              <a:t>¡Gana muchísimos aprendizajes!</a:t>
            </a:r>
          </a:p>
        </p:txBody>
      </p:sp>
      <p:pic>
        <p:nvPicPr>
          <p:cNvPr id="8" name="Marcador de imagen 7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4" r="18874"/>
          <a:stretch>
            <a:fillRect/>
          </a:stretch>
        </p:blipFill>
        <p:spPr/>
      </p:pic>
      <p:sp>
        <p:nvSpPr>
          <p:cNvPr id="5" name="CuadroTexto 23"/>
          <p:cNvSpPr txBox="1"/>
          <p:nvPr/>
        </p:nvSpPr>
        <p:spPr>
          <a:xfrm>
            <a:off x="431292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9014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410276" y="2133600"/>
            <a:ext cx="5073512" cy="3084746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800" u="sng" dirty="0"/>
              <a:t>Aprendizajes académicos:</a:t>
            </a:r>
          </a:p>
          <a:p>
            <a:pPr>
              <a:lnSpc>
                <a:spcPct val="100000"/>
              </a:lnSpc>
            </a:pPr>
            <a:endParaRPr lang="es-CL" sz="2800" dirty="0"/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s-CL" sz="2800" b="1" dirty="0"/>
              <a:t>Lenguaje 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s-CL" sz="2800" b="1" dirty="0"/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s-CL" sz="2800" b="1" dirty="0"/>
              <a:t>Matemáticas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s-CL" sz="2800" b="1" dirty="0"/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s-CL" sz="2800" b="1" dirty="0"/>
              <a:t>Ciencia, etc.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r="26622"/>
          <a:stretch/>
        </p:blipFill>
        <p:spPr/>
      </p:pic>
      <p:sp>
        <p:nvSpPr>
          <p:cNvPr id="5" name="CuadroTexto 23"/>
          <p:cNvSpPr txBox="1"/>
          <p:nvPr/>
        </p:nvSpPr>
        <p:spPr>
          <a:xfrm>
            <a:off x="63525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67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235163" y="1904803"/>
            <a:ext cx="5452941" cy="4267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800" b="1" u="sng" dirty="0"/>
              <a:t>Aprendizajes para el Desarrollo personal y Social: </a:t>
            </a:r>
          </a:p>
          <a:p>
            <a:pPr>
              <a:lnSpc>
                <a:spcPct val="100000"/>
              </a:lnSpc>
            </a:pPr>
            <a:endParaRPr lang="es-CL" sz="2800" b="1" dirty="0"/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s-CL" sz="2800" b="1" dirty="0"/>
              <a:t>Autorregulación (normas)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s-CL" sz="2800" b="1" dirty="0"/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s-CL" sz="2800" b="1" dirty="0"/>
              <a:t>Hábitos 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s-CL" sz="2800" b="1" dirty="0"/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s-CL" sz="2800" b="1" dirty="0"/>
              <a:t>Respetar y compartir, etc. 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374"/>
          <a:stretch/>
        </p:blipFill>
        <p:spPr/>
      </p:pic>
      <p:sp>
        <p:nvSpPr>
          <p:cNvPr id="4" name="CuadroTexto 23"/>
          <p:cNvSpPr txBox="1"/>
          <p:nvPr/>
        </p:nvSpPr>
        <p:spPr>
          <a:xfrm>
            <a:off x="431292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9415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imagen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/>
        </p:blipFill>
        <p:spPr/>
      </p:pic>
      <p:sp>
        <p:nvSpPr>
          <p:cNvPr id="5" name="Título 2"/>
          <p:cNvSpPr txBox="1">
            <a:spLocks/>
          </p:cNvSpPr>
          <p:nvPr/>
        </p:nvSpPr>
        <p:spPr>
          <a:xfrm>
            <a:off x="7091700" y="1600770"/>
            <a:ext cx="3889374" cy="40482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800" b="1" dirty="0">
                <a:solidFill>
                  <a:schemeClr val="accent2"/>
                </a:solidFill>
              </a:rPr>
              <a:t>Pero si los niños y niñas no asisten permanentemente a clases, estos aprendizajes se estancan y su hijo/a queda en desventaja ante los demás compañeros y compañeras. </a:t>
            </a:r>
          </a:p>
        </p:txBody>
      </p:sp>
      <p:sp>
        <p:nvSpPr>
          <p:cNvPr id="6" name="CuadroTexto 23"/>
          <p:cNvSpPr txBox="1"/>
          <p:nvPr/>
        </p:nvSpPr>
        <p:spPr>
          <a:xfrm>
            <a:off x="63525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8508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651697" y="1774808"/>
            <a:ext cx="4400363" cy="4146175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800" dirty="0">
                <a:solidFill>
                  <a:schemeClr val="accent2"/>
                </a:solidFill>
                <a:effectLst/>
              </a:rPr>
              <a:t>Y hay estudios que indican que </a:t>
            </a:r>
            <a:r>
              <a:rPr lang="es-CL" sz="2800" u="sng" dirty="0">
                <a:solidFill>
                  <a:schemeClr val="accent2"/>
                </a:solidFill>
                <a:effectLst/>
              </a:rPr>
              <a:t>si su hijo/a falta el 10% o más</a:t>
            </a:r>
            <a:r>
              <a:rPr lang="es-CL" sz="2800" dirty="0">
                <a:solidFill>
                  <a:schemeClr val="accent2"/>
                </a:solidFill>
                <a:effectLst/>
              </a:rPr>
              <a:t> de los días de clases en el año escolar completo presenta </a:t>
            </a:r>
            <a:r>
              <a:rPr lang="es-CL" sz="2800" dirty="0">
                <a:ln w="10541" cmpd="sng">
                  <a:noFill/>
                  <a:prstDash val="solid"/>
                </a:ln>
                <a:effectLst/>
              </a:rPr>
              <a:t>AUSENTISMO CRÓNICO </a:t>
            </a:r>
          </a:p>
        </p:txBody>
      </p:sp>
      <p:pic>
        <p:nvPicPr>
          <p:cNvPr id="7" name="Marcador de imagen 6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20270"/>
          <a:stretch>
            <a:fillRect/>
          </a:stretch>
        </p:blipFill>
        <p:spPr/>
      </p:pic>
      <p:sp>
        <p:nvSpPr>
          <p:cNvPr id="4" name="CuadroTexto 23"/>
          <p:cNvSpPr txBox="1"/>
          <p:nvPr/>
        </p:nvSpPr>
        <p:spPr>
          <a:xfrm>
            <a:off x="431292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14993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6693461" y="1857812"/>
            <a:ext cx="4726147" cy="2931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3600" dirty="0">
                <a:solidFill>
                  <a:schemeClr val="accent2"/>
                </a:solidFill>
              </a:rPr>
              <a:t>Y el Ausentismo Crónico puede traer problemas de aprendizaje en 1° y 5° año  Básico.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3" r="11268"/>
          <a:stretch/>
        </p:blipFill>
        <p:spPr>
          <a:xfrm>
            <a:off x="0" y="0"/>
            <a:ext cx="6167438" cy="6858000"/>
          </a:xfrm>
        </p:spPr>
      </p:pic>
      <p:sp>
        <p:nvSpPr>
          <p:cNvPr id="4" name="CuadroTexto 23"/>
          <p:cNvSpPr txBox="1"/>
          <p:nvPr/>
        </p:nvSpPr>
        <p:spPr>
          <a:xfrm>
            <a:off x="63525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0384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23"/>
          <p:cNvSpPr txBox="1"/>
          <p:nvPr/>
        </p:nvSpPr>
        <p:spPr>
          <a:xfrm>
            <a:off x="10180039" y="6366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972880" y="0"/>
            <a:ext cx="2227811" cy="1014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9B09379-5D76-41E0-8842-21DC1618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553" y="1341539"/>
            <a:ext cx="10846654" cy="848525"/>
          </a:xfrm>
        </p:spPr>
        <p:txBody>
          <a:bodyPr/>
          <a:lstStyle/>
          <a:p>
            <a:r>
              <a:rPr lang="es-CL" altLang="es-CL" dirty="0"/>
              <a:t>¿Usted sabe cuántos días ha faltado su hijo  o hija desde </a:t>
            </a:r>
            <a:br>
              <a:rPr lang="es-CL" altLang="es-CL" dirty="0"/>
            </a:br>
            <a:r>
              <a:rPr lang="es-CL" altLang="es-CL" dirty="0"/>
              <a:t>marzo hasta el día de hoy?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864773E-F64A-48AE-8DF0-C6828D15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033" y="2646135"/>
            <a:ext cx="11626752" cy="3727771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Observe el reporte de ausentismo mensual acumulativo de su hijo/a como el siguiente ejemplo: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Sume la cantidad de días ausentes de marzo hasta hoy.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Recuerde que si su hijo/a falta 18 días o más presentaría Ausentismo Crónico.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Le invitamos a comprometerse para que su hijo/a no siga faltando porque no queremos 	 que se pierda aprendizajes.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764280" y="0"/>
            <a:ext cx="2491206" cy="940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EEFCFD8-9BCB-4094-AA7B-DAB2F77EB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32962"/>
              </p:ext>
            </p:extLst>
          </p:nvPr>
        </p:nvGraphicFramePr>
        <p:xfrm>
          <a:off x="231033" y="3125280"/>
          <a:ext cx="11846669" cy="108018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89708">
                  <a:extLst>
                    <a:ext uri="{9D8B030D-6E8A-4147-A177-3AD203B41FA5}">
                      <a16:colId xmlns:a16="http://schemas.microsoft.com/office/drawing/2014/main" val="2497383758"/>
                    </a:ext>
                  </a:extLst>
                </a:gridCol>
                <a:gridCol w="1068252">
                  <a:extLst>
                    <a:ext uri="{9D8B030D-6E8A-4147-A177-3AD203B41FA5}">
                      <a16:colId xmlns:a16="http://schemas.microsoft.com/office/drawing/2014/main" val="1264149167"/>
                    </a:ext>
                  </a:extLst>
                </a:gridCol>
                <a:gridCol w="1115854">
                  <a:extLst>
                    <a:ext uri="{9D8B030D-6E8A-4147-A177-3AD203B41FA5}">
                      <a16:colId xmlns:a16="http://schemas.microsoft.com/office/drawing/2014/main" val="1641191456"/>
                    </a:ext>
                  </a:extLst>
                </a:gridCol>
                <a:gridCol w="1187847">
                  <a:extLst>
                    <a:ext uri="{9D8B030D-6E8A-4147-A177-3AD203B41FA5}">
                      <a16:colId xmlns:a16="http://schemas.microsoft.com/office/drawing/2014/main" val="3637243414"/>
                    </a:ext>
                  </a:extLst>
                </a:gridCol>
                <a:gridCol w="1160851">
                  <a:extLst>
                    <a:ext uri="{9D8B030D-6E8A-4147-A177-3AD203B41FA5}">
                      <a16:colId xmlns:a16="http://schemas.microsoft.com/office/drawing/2014/main" val="4283689344"/>
                    </a:ext>
                  </a:extLst>
                </a:gridCol>
                <a:gridCol w="1025866">
                  <a:extLst>
                    <a:ext uri="{9D8B030D-6E8A-4147-A177-3AD203B41FA5}">
                      <a16:colId xmlns:a16="http://schemas.microsoft.com/office/drawing/2014/main" val="2519671232"/>
                    </a:ext>
                  </a:extLst>
                </a:gridCol>
                <a:gridCol w="1034866">
                  <a:extLst>
                    <a:ext uri="{9D8B030D-6E8A-4147-A177-3AD203B41FA5}">
                      <a16:colId xmlns:a16="http://schemas.microsoft.com/office/drawing/2014/main" val="3052373930"/>
                    </a:ext>
                  </a:extLst>
                </a:gridCol>
                <a:gridCol w="1088859">
                  <a:extLst>
                    <a:ext uri="{9D8B030D-6E8A-4147-A177-3AD203B41FA5}">
                      <a16:colId xmlns:a16="http://schemas.microsoft.com/office/drawing/2014/main" val="1553534528"/>
                    </a:ext>
                  </a:extLst>
                </a:gridCol>
                <a:gridCol w="1025867">
                  <a:extLst>
                    <a:ext uri="{9D8B030D-6E8A-4147-A177-3AD203B41FA5}">
                      <a16:colId xmlns:a16="http://schemas.microsoft.com/office/drawing/2014/main" val="4190252406"/>
                    </a:ext>
                  </a:extLst>
                </a:gridCol>
                <a:gridCol w="1097859">
                  <a:extLst>
                    <a:ext uri="{9D8B030D-6E8A-4147-A177-3AD203B41FA5}">
                      <a16:colId xmlns:a16="http://schemas.microsoft.com/office/drawing/2014/main" val="4046109332"/>
                    </a:ext>
                  </a:extLst>
                </a:gridCol>
                <a:gridCol w="1250840">
                  <a:extLst>
                    <a:ext uri="{9D8B030D-6E8A-4147-A177-3AD203B41FA5}">
                      <a16:colId xmlns:a16="http://schemas.microsoft.com/office/drawing/2014/main" val="3723337094"/>
                    </a:ext>
                  </a:extLst>
                </a:gridCol>
              </a:tblGrid>
              <a:tr h="188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su hijo/a</a:t>
                      </a:r>
                      <a:b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s-CL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Sept. 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días ausentes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03355"/>
                  </a:ext>
                </a:extLst>
              </a:tr>
              <a:tr h="47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María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1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1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6153" y="3049554"/>
            <a:ext cx="6298305" cy="742979"/>
          </a:xfrm>
        </p:spPr>
        <p:txBody>
          <a:bodyPr/>
          <a:lstStyle/>
          <a:p>
            <a:r>
              <a:rPr lang="es-ES_tradnl" sz="6000" dirty="0"/>
              <a:t>¡Felicidades!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040690" y="4784509"/>
            <a:ext cx="8264326" cy="1427201"/>
          </a:xfrm>
        </p:spPr>
        <p:txBody>
          <a:bodyPr/>
          <a:lstStyle/>
          <a:p>
            <a:r>
              <a:rPr lang="es-CL" sz="3200" b="0" i="0" dirty="0"/>
              <a:t>¡Gracias por su compromiso y le invitamos a continuar enviando a su hijo/a a clases para que siga ganando aprendizajes!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14360" y="1053797"/>
            <a:ext cx="10516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Si su hijo/a </a:t>
            </a:r>
            <a:r>
              <a:rPr lang="es-CL" sz="2400" u="sng" dirty="0">
                <a:solidFill>
                  <a:schemeClr val="bg1"/>
                </a:solidFill>
              </a:rPr>
              <a:t>falta menos de 10 días</a:t>
            </a:r>
            <a:endParaRPr lang="es-CL" sz="2400" dirty="0">
              <a:solidFill>
                <a:schemeClr val="bg1"/>
              </a:solidFill>
            </a:endParaRPr>
          </a:p>
          <a:p>
            <a:pPr algn="ctr"/>
            <a:r>
              <a:rPr lang="es-CL" sz="2400" dirty="0">
                <a:solidFill>
                  <a:schemeClr val="bg1"/>
                </a:solidFill>
              </a:rPr>
              <a:t>de clases entre marzo y hoy…</a:t>
            </a:r>
          </a:p>
        </p:txBody>
      </p:sp>
      <p:pic>
        <p:nvPicPr>
          <p:cNvPr id="6" name="Gráfico 3">
            <a:extLst>
              <a:ext uri="{FF2B5EF4-FFF2-40B4-BE49-F238E27FC236}">
                <a16:creationId xmlns:a16="http://schemas.microsoft.com/office/drawing/2014/main" id="{8951A5BC-98E2-4C6D-BD11-93A685C47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1649" y="2876770"/>
            <a:ext cx="1160806" cy="1215219"/>
          </a:xfrm>
          <a:prstGeom prst="rect">
            <a:avLst/>
          </a:prstGeom>
        </p:spPr>
      </p:pic>
      <p:pic>
        <p:nvPicPr>
          <p:cNvPr id="8" name="Gráfico 26">
            <a:extLst>
              <a:ext uri="{FF2B5EF4-FFF2-40B4-BE49-F238E27FC236}">
                <a16:creationId xmlns:a16="http://schemas.microsoft.com/office/drawing/2014/main" id="{50DABB4E-C60D-467B-88F1-3A3DF7070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01662">
            <a:off x="2635945" y="3162375"/>
            <a:ext cx="706136" cy="684952"/>
          </a:xfrm>
          <a:prstGeom prst="rect">
            <a:avLst/>
          </a:prstGeom>
        </p:spPr>
      </p:pic>
      <p:sp>
        <p:nvSpPr>
          <p:cNvPr id="10" name="CuadroTexto 23"/>
          <p:cNvSpPr txBox="1"/>
          <p:nvPr/>
        </p:nvSpPr>
        <p:spPr>
          <a:xfrm>
            <a:off x="45468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7286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2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2839</TotalTime>
  <Words>400</Words>
  <Application>Microsoft Office PowerPoint</Application>
  <PresentationFormat>Panorámica</PresentationFormat>
  <Paragraphs>70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Open Sans Extrabold</vt:lpstr>
      <vt:lpstr>Open Sans Light</vt:lpstr>
      <vt:lpstr>2_Tema de Office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¿Usted sabe cuántos días ha faltado su hijo  o hija desde  marzo hasta el día de hoy?</vt:lpstr>
      <vt:lpstr>¡Felicidades!</vt:lpstr>
      <vt:lpstr>¡Necesitamos su compromiso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derrazuriz2018 derrazuriz2018</dc:creator>
  <cp:lastModifiedBy>Giovanna Méndez</cp:lastModifiedBy>
  <cp:revision>229</cp:revision>
  <dcterms:created xsi:type="dcterms:W3CDTF">2019-02-07T18:47:38Z</dcterms:created>
  <dcterms:modified xsi:type="dcterms:W3CDTF">2021-04-30T17:06:06Z</dcterms:modified>
</cp:coreProperties>
</file>