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3"/>
  </p:notesMasterIdLst>
  <p:sldIdLst>
    <p:sldId id="317" r:id="rId4"/>
    <p:sldId id="333" r:id="rId5"/>
    <p:sldId id="332" r:id="rId6"/>
    <p:sldId id="318" r:id="rId7"/>
    <p:sldId id="331" r:id="rId8"/>
    <p:sldId id="334" r:id="rId9"/>
    <p:sldId id="325" r:id="rId10"/>
    <p:sldId id="323" r:id="rId11"/>
    <p:sldId id="31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85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57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445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484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1098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Séptima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6458498" y="430837"/>
            <a:ext cx="5601003" cy="2002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2800" dirty="0">
                <a:solidFill>
                  <a:schemeClr val="accent2"/>
                </a:solidFill>
              </a:rPr>
              <a:t>¿Recuerda lo que significa</a:t>
            </a:r>
          </a:p>
          <a:p>
            <a:pPr algn="ctr">
              <a:lnSpc>
                <a:spcPct val="100000"/>
              </a:lnSpc>
            </a:pPr>
            <a:r>
              <a:rPr lang="es-CL" dirty="0"/>
              <a:t>Ausentismo Crónico?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6343342" y="3730943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6722332" y="2343624"/>
            <a:ext cx="5073333" cy="11077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6819" y="5254943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3039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hijo/a falta 18 días o más en  el año escolar, tiene ausentismo crónico </a:t>
            </a:r>
            <a:endParaRPr lang="es-ES_tradnl" altLang="es-CL" sz="2000" dirty="0"/>
          </a:p>
        </p:txBody>
      </p:sp>
    </p:spTree>
    <p:extLst>
      <p:ext uri="{BB962C8B-B14F-4D97-AF65-F5344CB8AC3E}">
        <p14:creationId xmlns:p14="http://schemas.microsoft.com/office/powerpoint/2010/main" val="11742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r="20338"/>
          <a:stretch/>
        </p:blipFill>
        <p:spPr/>
      </p:pic>
      <p:sp>
        <p:nvSpPr>
          <p:cNvPr id="5" name="Título 2"/>
          <p:cNvSpPr txBox="1">
            <a:spLocks/>
          </p:cNvSpPr>
          <p:nvPr/>
        </p:nvSpPr>
        <p:spPr>
          <a:xfrm>
            <a:off x="373344" y="1398166"/>
            <a:ext cx="4915629" cy="4505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/>
              <a:t>Y el Ausentismo Crónico puede traer consecuencias negativas en el rendimiento de su hijo/a en 1° y 5°año  Básico.</a:t>
            </a:r>
          </a:p>
        </p:txBody>
      </p:sp>
      <p:sp>
        <p:nvSpPr>
          <p:cNvPr id="4" name="CuadroTexto 23"/>
          <p:cNvSpPr txBox="1"/>
          <p:nvPr/>
        </p:nvSpPr>
        <p:spPr>
          <a:xfrm>
            <a:off x="4359537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0384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595479" y="2050473"/>
            <a:ext cx="4212900" cy="320488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dirty="0"/>
              <a:t>Como escuela nos importa la asistencia de sus hijos/as, porque no queremos que pierdan aprendizajes claves para los años posteriores.</a:t>
            </a:r>
          </a:p>
        </p:txBody>
      </p:sp>
      <p:pic>
        <p:nvPicPr>
          <p:cNvPr id="5" name="Marcador de imagen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23459"/>
          <a:stretch/>
        </p:blipFill>
        <p:spPr>
          <a:xfrm>
            <a:off x="0" y="0"/>
            <a:ext cx="6096000" cy="6858000"/>
          </a:xfrm>
        </p:spPr>
      </p:pic>
      <p:sp>
        <p:nvSpPr>
          <p:cNvPr id="6" name="CuadroTexto 23"/>
          <p:cNvSpPr txBox="1"/>
          <p:nvPr/>
        </p:nvSpPr>
        <p:spPr>
          <a:xfrm>
            <a:off x="6384178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23"/>
          <p:cNvSpPr txBox="1"/>
          <p:nvPr/>
        </p:nvSpPr>
        <p:spPr>
          <a:xfrm>
            <a:off x="10396399" y="-94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86" y="1303431"/>
            <a:ext cx="10846654" cy="848525"/>
          </a:xfrm>
        </p:spPr>
        <p:txBody>
          <a:bodyPr/>
          <a:lstStyle/>
          <a:p>
            <a:r>
              <a:rPr lang="es-CL" altLang="es-CL" dirty="0"/>
              <a:t>¿Usted sabe cuántos días ha faltado su hijo o hija desde </a:t>
            </a:r>
            <a:br>
              <a:rPr lang="es-CL" altLang="es-CL" dirty="0"/>
            </a:br>
            <a:r>
              <a:rPr lang="es-CL" altLang="es-CL" dirty="0"/>
              <a:t>marzo hasta el día de hoy?</a:t>
            </a: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5ED3F9F1-2F0B-48D6-9499-A0D37130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62" y="2702206"/>
            <a:ext cx="1099443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s-CL" altLang="es-CL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Observe el reporte de ausentismo mensual acumulativo de su hijo/a como el siguiente ejemplo:</a:t>
            </a: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endParaRPr lang="es-CL" altLang="es-CL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s-CL" altLang="es-CL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Sume la cantidad de días ausentes de marzo hasta hoy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16680" y="0"/>
            <a:ext cx="2240280" cy="101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EC59DCB-343A-40BC-A5C2-67B5560CB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61626"/>
              </p:ext>
            </p:extLst>
          </p:nvPr>
        </p:nvGraphicFramePr>
        <p:xfrm>
          <a:off x="233625" y="3575501"/>
          <a:ext cx="11846669" cy="108018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9708">
                  <a:extLst>
                    <a:ext uri="{9D8B030D-6E8A-4147-A177-3AD203B41FA5}">
                      <a16:colId xmlns:a16="http://schemas.microsoft.com/office/drawing/2014/main" val="2497383758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val="1264149167"/>
                    </a:ext>
                  </a:extLst>
                </a:gridCol>
                <a:gridCol w="1115854">
                  <a:extLst>
                    <a:ext uri="{9D8B030D-6E8A-4147-A177-3AD203B41FA5}">
                      <a16:colId xmlns:a16="http://schemas.microsoft.com/office/drawing/2014/main" val="1641191456"/>
                    </a:ext>
                  </a:extLst>
                </a:gridCol>
                <a:gridCol w="1187847">
                  <a:extLst>
                    <a:ext uri="{9D8B030D-6E8A-4147-A177-3AD203B41FA5}">
                      <a16:colId xmlns:a16="http://schemas.microsoft.com/office/drawing/2014/main" val="3637243414"/>
                    </a:ext>
                  </a:extLst>
                </a:gridCol>
                <a:gridCol w="1160851">
                  <a:extLst>
                    <a:ext uri="{9D8B030D-6E8A-4147-A177-3AD203B41FA5}">
                      <a16:colId xmlns:a16="http://schemas.microsoft.com/office/drawing/2014/main" val="4283689344"/>
                    </a:ext>
                  </a:extLst>
                </a:gridCol>
                <a:gridCol w="1025866">
                  <a:extLst>
                    <a:ext uri="{9D8B030D-6E8A-4147-A177-3AD203B41FA5}">
                      <a16:colId xmlns:a16="http://schemas.microsoft.com/office/drawing/2014/main" val="2519671232"/>
                    </a:ext>
                  </a:extLst>
                </a:gridCol>
                <a:gridCol w="1034866">
                  <a:extLst>
                    <a:ext uri="{9D8B030D-6E8A-4147-A177-3AD203B41FA5}">
                      <a16:colId xmlns:a16="http://schemas.microsoft.com/office/drawing/2014/main" val="3052373930"/>
                    </a:ext>
                  </a:extLst>
                </a:gridCol>
                <a:gridCol w="1088859">
                  <a:extLst>
                    <a:ext uri="{9D8B030D-6E8A-4147-A177-3AD203B41FA5}">
                      <a16:colId xmlns:a16="http://schemas.microsoft.com/office/drawing/2014/main" val="1553534528"/>
                    </a:ext>
                  </a:extLst>
                </a:gridCol>
                <a:gridCol w="1025867">
                  <a:extLst>
                    <a:ext uri="{9D8B030D-6E8A-4147-A177-3AD203B41FA5}">
                      <a16:colId xmlns:a16="http://schemas.microsoft.com/office/drawing/2014/main" val="4190252406"/>
                    </a:ext>
                  </a:extLst>
                </a:gridCol>
                <a:gridCol w="1097859">
                  <a:extLst>
                    <a:ext uri="{9D8B030D-6E8A-4147-A177-3AD203B41FA5}">
                      <a16:colId xmlns:a16="http://schemas.microsoft.com/office/drawing/2014/main" val="4046109332"/>
                    </a:ext>
                  </a:extLst>
                </a:gridCol>
                <a:gridCol w="1250840">
                  <a:extLst>
                    <a:ext uri="{9D8B030D-6E8A-4147-A177-3AD203B41FA5}">
                      <a16:colId xmlns:a16="http://schemas.microsoft.com/office/drawing/2014/main" val="3723337094"/>
                    </a:ext>
                  </a:extLst>
                </a:gridCol>
              </a:tblGrid>
              <a:tr h="188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su hijo/a</a:t>
                      </a:r>
                      <a:b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CL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 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 ausentes </a:t>
                      </a:r>
                      <a:r>
                        <a:rPr lang="es-C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</a:t>
                      </a:r>
                      <a:endParaRPr lang="es-C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C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días ausentes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335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23"/>
          <p:cNvSpPr txBox="1"/>
          <p:nvPr/>
        </p:nvSpPr>
        <p:spPr>
          <a:xfrm>
            <a:off x="10395025" y="-94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AB9AE-7CE8-4690-9424-CEA093A719DA}"/>
              </a:ext>
            </a:extLst>
          </p:cNvPr>
          <p:cNvSpPr txBox="1"/>
          <p:nvPr/>
        </p:nvSpPr>
        <p:spPr>
          <a:xfrm>
            <a:off x="1486918" y="2680750"/>
            <a:ext cx="4680520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18 días o más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ya presenta Ausentismo Crónico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02087-13CA-4387-9C5A-3F59D3B0FCFA}"/>
              </a:ext>
            </a:extLst>
          </p:cNvPr>
          <p:cNvSpPr txBox="1"/>
          <p:nvPr/>
        </p:nvSpPr>
        <p:spPr>
          <a:xfrm>
            <a:off x="1486918" y="3728676"/>
            <a:ext cx="4680520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entre 13 y 17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días presenta riesgo de tener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Ausentismo Crónico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4F79FB-AA3B-4D3B-823C-6323BC4EE0FE}"/>
              </a:ext>
            </a:extLst>
          </p:cNvPr>
          <p:cNvSpPr txBox="1"/>
          <p:nvPr/>
        </p:nvSpPr>
        <p:spPr>
          <a:xfrm>
            <a:off x="1486918" y="5084380"/>
            <a:ext cx="4680520" cy="70788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Si su hijo/a </a:t>
            </a:r>
            <a:r>
              <a:rPr lang="es-CL" sz="2000" u="sng" dirty="0">
                <a:solidFill>
                  <a:schemeClr val="bg2">
                    <a:lumMod val="50000"/>
                  </a:schemeClr>
                </a:solidFill>
              </a:rPr>
              <a:t>falta menos de 12 días</a:t>
            </a:r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CL" sz="2000" dirty="0">
                <a:solidFill>
                  <a:schemeClr val="bg2">
                    <a:lumMod val="50000"/>
                  </a:schemeClr>
                </a:solidFill>
              </a:rPr>
              <a:t>no presenta ningún riesgo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2" t="2669" r="15478" b="11409"/>
          <a:stretch/>
        </p:blipFill>
        <p:spPr>
          <a:xfrm>
            <a:off x="7957226" y="2097088"/>
            <a:ext cx="2509735" cy="4760912"/>
          </a:xfrm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217585" y="1303431"/>
            <a:ext cx="10916580" cy="84852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CL"/>
              <a:t>Mire la situación de ausentismo de su hijo/a desde marzo hasta hoy que estamos finalizando el año escolar…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3916680" y="0"/>
            <a:ext cx="2240280" cy="101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467305" y="1936050"/>
            <a:ext cx="5118558" cy="29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CL" sz="3600" dirty="0">
                <a:solidFill>
                  <a:schemeClr val="accent2"/>
                </a:solidFill>
              </a:rPr>
              <a:t>¿Sabía Ud. que desde 1° año básico la asistencia de su hijo/a es clave para pasar de curso?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19148"/>
          <a:stretch>
            <a:fillRect/>
          </a:stretch>
        </p:blipFill>
        <p:spPr/>
      </p:pic>
      <p:sp>
        <p:nvSpPr>
          <p:cNvPr id="6" name="CuadroTexto 23"/>
          <p:cNvSpPr txBox="1"/>
          <p:nvPr/>
        </p:nvSpPr>
        <p:spPr>
          <a:xfrm>
            <a:off x="6384178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50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0511" y="1996735"/>
            <a:ext cx="6393854" cy="1808781"/>
          </a:xfrm>
        </p:spPr>
        <p:txBody>
          <a:bodyPr/>
          <a:lstStyle/>
          <a:p>
            <a:r>
              <a:rPr lang="es-ES_tradnl" sz="6000" dirty="0"/>
              <a:t>¡Necesitamos su compromiso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3963" y="3657599"/>
            <a:ext cx="6414988" cy="1077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3200" b="0" i="0" dirty="0"/>
              <a:t>como familia para que sus hijos e hijas NO FALTEN A CLASES!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47918" y="1438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23"/>
          <p:cNvSpPr txBox="1"/>
          <p:nvPr/>
        </p:nvSpPr>
        <p:spPr>
          <a:xfrm>
            <a:off x="414199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1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3"/>
          <p:cNvSpPr txBox="1"/>
          <p:nvPr/>
        </p:nvSpPr>
        <p:spPr>
          <a:xfrm>
            <a:off x="414199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368</Words>
  <Application>Microsoft Office PowerPoint</Application>
  <PresentationFormat>Panorámica</PresentationFormat>
  <Paragraphs>62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¿Usted sabe cuántos días ha faltado su hijo o hija desde  marzo hasta el día de hoy?</vt:lpstr>
      <vt:lpstr>Mire la situación de ausentismo de su hijo/a desde marzo hasta hoy que estamos finalizando el año escolar…</vt:lpstr>
      <vt:lpstr>Presentación de PowerPoint</vt:lpstr>
      <vt:lpstr>¡Necesitamos su compromiso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231</cp:revision>
  <dcterms:created xsi:type="dcterms:W3CDTF">2019-02-07T18:47:38Z</dcterms:created>
  <dcterms:modified xsi:type="dcterms:W3CDTF">2021-04-30T17:09:48Z</dcterms:modified>
</cp:coreProperties>
</file>